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6" r:id="rId2"/>
  </p:sldIdLst>
  <p:sldSz cx="36576000" cy="51206400"/>
  <p:notesSz cx="51206400" cy="36576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37"/>
    <p:restoredTop sz="94610"/>
  </p:normalViewPr>
  <p:slideViewPr>
    <p:cSldViewPr snapToGrid="0" snapToObjects="1">
      <p:cViewPr>
        <p:scale>
          <a:sx n="18" d="100"/>
          <a:sy n="18" d="100"/>
        </p:scale>
        <p:origin x="316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79484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2F1EE"/>
        </a:solidFill>
        <a:effectLst/>
      </p:bgPr>
    </p:bg>
    <p:spTree>
      <p:nvGrpSpPr>
        <p:cNvPr id="1" name=""/>
        <p:cNvGrpSpPr/>
        <p:nvPr/>
      </p:nvGrpSpPr>
      <p:grpSpPr>
        <a:xfrm>
          <a:off x="0" y="0"/>
          <a:ext cx="0" cy="0"/>
          <a:chOff x="0" y="0"/>
          <a:chExt cx="0" cy="0"/>
        </a:xfrm>
      </p:grpSpPr>
      <p:sp>
        <p:nvSpPr>
          <p:cNvPr id="2" name="Shape 0"/>
          <p:cNvSpPr/>
          <p:nvPr/>
        </p:nvSpPr>
        <p:spPr>
          <a:xfrm>
            <a:off x="0" y="0"/>
            <a:ext cx="36576000" cy="4114800"/>
          </a:xfrm>
          <a:prstGeom prst="rect">
            <a:avLst/>
          </a:prstGeom>
          <a:solidFill>
            <a:srgbClr val="23262B"/>
          </a:solidFill>
          <a:ln/>
        </p:spPr>
        <p:txBody>
          <a:bodyPr/>
          <a:lstStyle/>
          <a:p>
            <a:endParaRPr lang="en-US"/>
          </a:p>
        </p:txBody>
      </p:sp>
      <p:sp>
        <p:nvSpPr>
          <p:cNvPr id="3" name="Text 1"/>
          <p:cNvSpPr/>
          <p:nvPr/>
        </p:nvSpPr>
        <p:spPr>
          <a:xfrm>
            <a:off x="1097280" y="457200"/>
            <a:ext cx="24067008" cy="1234440"/>
          </a:xfrm>
          <a:prstGeom prst="rect">
            <a:avLst/>
          </a:prstGeom>
          <a:noFill/>
          <a:ln/>
        </p:spPr>
        <p:txBody>
          <a:bodyPr wrap="square" lIns="0" tIns="0" rIns="0" bIns="0" rtlCol="0" anchor="ctr"/>
          <a:lstStyle/>
          <a:p>
            <a:pPr marL="0" indent="0" algn="l">
              <a:buNone/>
            </a:pPr>
            <a:r>
              <a:rPr lang="en-US" sz="5200" b="1" dirty="0">
                <a:solidFill>
                  <a:srgbClr val="FFFFFF"/>
                </a:solidFill>
                <a:latin typeface="Cambria" pitchFamily="34" charset="0"/>
                <a:ea typeface="Cambria" pitchFamily="34" charset="-122"/>
                <a:cs typeface="Cambria" pitchFamily="34" charset="-120"/>
              </a:rPr>
              <a:t>Simplifying Data Acquisition in Production</a:t>
            </a:r>
            <a:endParaRPr lang="en-US" sz="5200" dirty="0"/>
          </a:p>
        </p:txBody>
      </p:sp>
      <p:sp>
        <p:nvSpPr>
          <p:cNvPr id="4" name="Text 2"/>
          <p:cNvSpPr/>
          <p:nvPr/>
        </p:nvSpPr>
        <p:spPr>
          <a:xfrm>
            <a:off x="1097280" y="1627632"/>
            <a:ext cx="24067008" cy="594360"/>
          </a:xfrm>
          <a:prstGeom prst="rect">
            <a:avLst/>
          </a:prstGeom>
          <a:noFill/>
          <a:ln/>
        </p:spPr>
        <p:txBody>
          <a:bodyPr wrap="square" lIns="0" tIns="0" rIns="0" bIns="0" rtlCol="0" anchor="ctr"/>
          <a:lstStyle/>
          <a:p>
            <a:pPr marL="0" indent="0" algn="l">
              <a:buNone/>
            </a:pPr>
            <a:r>
              <a:rPr lang="en-US" sz="2800" i="1" dirty="0">
                <a:solidFill>
                  <a:srgbClr val="D8D9DB"/>
                </a:solidFill>
                <a:latin typeface="Calibri" pitchFamily="34" charset="0"/>
                <a:ea typeface="Calibri" pitchFamily="34" charset="-122"/>
                <a:cs typeface="Calibri" pitchFamily="34" charset="-120"/>
              </a:rPr>
              <a:t>An Apple Vision Pro Application — RobotSelector</a:t>
            </a:r>
            <a:endParaRPr lang="en-US" sz="2800" dirty="0"/>
          </a:p>
        </p:txBody>
      </p:sp>
      <p:sp>
        <p:nvSpPr>
          <p:cNvPr id="5" name="Text 3"/>
          <p:cNvSpPr/>
          <p:nvPr/>
        </p:nvSpPr>
        <p:spPr>
          <a:xfrm>
            <a:off x="1097280" y="2286000"/>
            <a:ext cx="24067008" cy="457200"/>
          </a:xfrm>
          <a:prstGeom prst="rect">
            <a:avLst/>
          </a:prstGeom>
          <a:noFill/>
          <a:ln/>
        </p:spPr>
        <p:txBody>
          <a:bodyPr wrap="square" lIns="0" tIns="0" rIns="0" bIns="0" rtlCol="0" anchor="ctr"/>
          <a:lstStyle/>
          <a:p>
            <a:pPr marL="0" indent="0" algn="l">
              <a:buNone/>
            </a:pPr>
            <a:r>
              <a:rPr lang="en-US" sz="2400" b="1" dirty="0">
                <a:solidFill>
                  <a:srgbClr val="FF6A13"/>
                </a:solidFill>
                <a:latin typeface="Calibri" pitchFamily="34" charset="0"/>
                <a:ea typeface="Calibri" pitchFamily="34" charset="-122"/>
                <a:cs typeface="Calibri" pitchFamily="34" charset="-120"/>
              </a:rPr>
              <a:t>Apple Vision Pro (visionOS) &amp; iPad (iPadOS)  •  Swift, SwiftUI, RealityKit, ARKit, Roboflow, InfluxDB</a:t>
            </a:r>
            <a:endParaRPr lang="en-US" sz="2400" dirty="0"/>
          </a:p>
        </p:txBody>
      </p:sp>
      <p:sp>
        <p:nvSpPr>
          <p:cNvPr id="6" name="Text 4"/>
          <p:cNvSpPr/>
          <p:nvPr/>
        </p:nvSpPr>
        <p:spPr>
          <a:xfrm>
            <a:off x="1097280" y="2852928"/>
            <a:ext cx="24067008" cy="1005840"/>
          </a:xfrm>
          <a:prstGeom prst="rect">
            <a:avLst/>
          </a:prstGeom>
          <a:noFill/>
          <a:ln/>
        </p:spPr>
        <p:txBody>
          <a:bodyPr wrap="square" lIns="0" tIns="0" rIns="0" bIns="0" rtlCol="0" anchor="ctr"/>
          <a:lstStyle/>
          <a:p>
            <a:pPr marL="0" indent="0" algn="l">
              <a:lnSpc>
                <a:spcPct val="120000"/>
              </a:lnSpc>
              <a:buNone/>
            </a:pPr>
            <a:r>
              <a:rPr lang="en-US" sz="2400" dirty="0">
                <a:solidFill>
                  <a:srgbClr val="AEB2B8"/>
                </a:solidFill>
                <a:latin typeface="Calibri" pitchFamily="34" charset="0"/>
                <a:ea typeface="Calibri" pitchFamily="34" charset="-122"/>
                <a:cs typeface="Calibri" pitchFamily="34" charset="-120"/>
              </a:rPr>
              <a:t>Identifying KUKA robotic arms on the shop floor via AR and surfacing their live machine telemetry in place — removing the need for a separate data-acquisition dashboard.</a:t>
            </a:r>
            <a:endParaRPr lang="en-US" sz="2400" dirty="0"/>
          </a:p>
        </p:txBody>
      </p:sp>
      <p:sp>
        <p:nvSpPr>
          <p:cNvPr id="7" name="Shape 5"/>
          <p:cNvSpPr/>
          <p:nvPr/>
        </p:nvSpPr>
        <p:spPr>
          <a:xfrm>
            <a:off x="26883360" y="594360"/>
            <a:ext cx="8595360" cy="2606040"/>
          </a:xfrm>
          <a:prstGeom prst="roundRect">
            <a:avLst>
              <a:gd name="adj" fmla="val 4211"/>
            </a:avLst>
          </a:prstGeom>
          <a:solidFill>
            <a:srgbClr val="2F333A"/>
          </a:solidFill>
          <a:ln w="12700">
            <a:solidFill>
              <a:srgbClr val="3E434B"/>
            </a:solidFill>
            <a:prstDash val="solid"/>
          </a:ln>
        </p:spPr>
        <p:txBody>
          <a:bodyPr/>
          <a:lstStyle/>
          <a:p>
            <a:endParaRPr lang="en-US"/>
          </a:p>
        </p:txBody>
      </p:sp>
      <p:sp>
        <p:nvSpPr>
          <p:cNvPr id="8" name="Text 6"/>
          <p:cNvSpPr/>
          <p:nvPr/>
        </p:nvSpPr>
        <p:spPr>
          <a:xfrm>
            <a:off x="27249120" y="868680"/>
            <a:ext cx="7863840" cy="1984248"/>
          </a:xfrm>
          <a:prstGeom prst="rect">
            <a:avLst/>
          </a:prstGeom>
          <a:noFill/>
          <a:ln/>
        </p:spPr>
        <p:txBody>
          <a:bodyPr wrap="square" lIns="0" tIns="0" rIns="0" bIns="0" rtlCol="0" anchor="ctr"/>
          <a:lstStyle/>
          <a:p>
            <a:pPr marL="0" indent="0" algn="l">
              <a:lnSpc>
                <a:spcPct val="130000"/>
              </a:lnSpc>
              <a:buNone/>
            </a:pPr>
            <a:r>
              <a:rPr lang="en-US" sz="2000" b="1" dirty="0">
                <a:solidFill>
                  <a:srgbClr val="FFFFFF"/>
                </a:solidFill>
                <a:latin typeface="Calibri" pitchFamily="34" charset="0"/>
                <a:ea typeface="Calibri" pitchFamily="34" charset="-122"/>
                <a:cs typeface="Calibri" pitchFamily="34" charset="-120"/>
              </a:rPr>
              <a:t>Student Engineering Research Program (SERP)
</a:t>
            </a:r>
            <a:r>
              <a:rPr lang="en-US" sz="2000" dirty="0">
                <a:solidFill>
                  <a:srgbClr val="D8D9DB"/>
                </a:solidFill>
                <a:latin typeface="Calibri" pitchFamily="34" charset="0"/>
                <a:ea typeface="Calibri" pitchFamily="34" charset="-122"/>
                <a:cs typeface="Calibri" pitchFamily="34" charset="-120"/>
              </a:rPr>
              <a:t>Yuvraj — Industrial Engineering
Purdue University
</a:t>
            </a:r>
            <a:endParaRPr lang="en-US" sz="2000" dirty="0"/>
          </a:p>
        </p:txBody>
      </p:sp>
      <p:sp>
        <p:nvSpPr>
          <p:cNvPr id="9" name="Shape 7"/>
          <p:cNvSpPr/>
          <p:nvPr/>
        </p:nvSpPr>
        <p:spPr>
          <a:xfrm>
            <a:off x="1097280" y="4663440"/>
            <a:ext cx="731520" cy="731520"/>
          </a:xfrm>
          <a:prstGeom prst="ellipse">
            <a:avLst/>
          </a:prstGeom>
          <a:solidFill>
            <a:srgbClr val="FF6A13"/>
          </a:solidFill>
          <a:ln/>
        </p:spPr>
        <p:txBody>
          <a:bodyPr/>
          <a:lstStyle/>
          <a:p>
            <a:endParaRPr lang="en-US"/>
          </a:p>
        </p:txBody>
      </p:sp>
      <p:sp>
        <p:nvSpPr>
          <p:cNvPr id="10" name="Text 8"/>
          <p:cNvSpPr/>
          <p:nvPr/>
        </p:nvSpPr>
        <p:spPr>
          <a:xfrm>
            <a:off x="1097280" y="4663440"/>
            <a:ext cx="731520" cy="731520"/>
          </a:xfrm>
          <a:prstGeom prst="rect">
            <a:avLst/>
          </a:prstGeom>
          <a:noFill/>
          <a:ln/>
        </p:spPr>
        <p:txBody>
          <a:bodyPr wrap="square" lIns="0" tIns="0" rIns="0" bIns="0" rtlCol="0" anchor="ctr"/>
          <a:lstStyle/>
          <a:p>
            <a:pPr marL="0" indent="0" algn="ctr">
              <a:buNone/>
            </a:pPr>
            <a:r>
              <a:rPr lang="en-US" sz="3000" b="1" dirty="0">
                <a:solidFill>
                  <a:srgbClr val="FFFFFF"/>
                </a:solidFill>
                <a:latin typeface="Cambria" pitchFamily="34" charset="0"/>
                <a:ea typeface="Cambria" pitchFamily="34" charset="-122"/>
                <a:cs typeface="Cambria" pitchFamily="34" charset="-120"/>
              </a:rPr>
              <a:t>1</a:t>
            </a:r>
            <a:endParaRPr lang="en-US" sz="3000" dirty="0"/>
          </a:p>
        </p:txBody>
      </p:sp>
      <p:sp>
        <p:nvSpPr>
          <p:cNvPr id="11" name="Text 9"/>
          <p:cNvSpPr/>
          <p:nvPr/>
        </p:nvSpPr>
        <p:spPr>
          <a:xfrm>
            <a:off x="2057400" y="4599432"/>
            <a:ext cx="33421320" cy="859536"/>
          </a:xfrm>
          <a:prstGeom prst="rect">
            <a:avLst/>
          </a:prstGeom>
          <a:noFill/>
          <a:ln/>
        </p:spPr>
        <p:txBody>
          <a:bodyPr wrap="square" lIns="0" tIns="0" rIns="0" bIns="0" rtlCol="0" anchor="ctr"/>
          <a:lstStyle/>
          <a:p>
            <a:pPr marL="0" indent="0" algn="l">
              <a:buNone/>
            </a:pPr>
            <a:r>
              <a:rPr lang="en-US" sz="3600" b="1" dirty="0">
                <a:solidFill>
                  <a:srgbClr val="23262B"/>
                </a:solidFill>
                <a:latin typeface="Cambria" pitchFamily="34" charset="0"/>
                <a:ea typeface="Cambria" pitchFamily="34" charset="-122"/>
                <a:cs typeface="Cambria" pitchFamily="34" charset="-120"/>
              </a:rPr>
              <a:t>INTRODUCTION</a:t>
            </a:r>
            <a:endParaRPr lang="en-US" sz="3600" dirty="0"/>
          </a:p>
        </p:txBody>
      </p:sp>
      <p:sp>
        <p:nvSpPr>
          <p:cNvPr id="12" name="Shape 10"/>
          <p:cNvSpPr/>
          <p:nvPr/>
        </p:nvSpPr>
        <p:spPr>
          <a:xfrm>
            <a:off x="1097280" y="5623560"/>
            <a:ext cx="34381440" cy="3566160"/>
          </a:xfrm>
          <a:prstGeom prst="roundRect">
            <a:avLst>
              <a:gd name="adj" fmla="val 2308"/>
            </a:avLst>
          </a:prstGeom>
          <a:solidFill>
            <a:srgbClr val="FFFFFF"/>
          </a:solidFill>
          <a:ln w="12700">
            <a:solidFill>
              <a:srgbClr val="E1E0DC"/>
            </a:solidFill>
            <a:prstDash val="solid"/>
          </a:ln>
        </p:spPr>
        <p:txBody>
          <a:bodyPr/>
          <a:lstStyle/>
          <a:p>
            <a:endParaRPr lang="en-US"/>
          </a:p>
        </p:txBody>
      </p:sp>
      <p:sp>
        <p:nvSpPr>
          <p:cNvPr id="13" name="Text 11"/>
          <p:cNvSpPr/>
          <p:nvPr/>
        </p:nvSpPr>
        <p:spPr>
          <a:xfrm>
            <a:off x="1508760" y="5989320"/>
            <a:ext cx="33558480" cy="3108960"/>
          </a:xfrm>
          <a:prstGeom prst="rect">
            <a:avLst/>
          </a:prstGeom>
          <a:noFill/>
          <a:ln/>
        </p:spPr>
        <p:txBody>
          <a:bodyPr wrap="square" lIns="0" tIns="0" rIns="0" bIns="0" rtlCol="0" anchor="t"/>
          <a:lstStyle/>
          <a:p>
            <a:pPr marL="254000" indent="-254000" algn="l">
              <a:lnSpc>
                <a:spcPct val="122000"/>
              </a:lnSpc>
              <a:spcAft>
                <a:spcPts val="1400"/>
              </a:spcAft>
              <a:buSzPct val="100000"/>
              <a:buChar char="▪"/>
            </a:pPr>
            <a:r>
              <a:rPr lang="en-US" sz="2400" dirty="0">
                <a:solidFill>
                  <a:srgbClr val="23262B"/>
                </a:solidFill>
                <a:latin typeface="Calibri" pitchFamily="34" charset="0"/>
                <a:ea typeface="Calibri" pitchFamily="34" charset="-122"/>
                <a:cs typeface="Calibri" pitchFamily="34" charset="-120"/>
              </a:rPr>
              <a:t>Industrial mixed reality lets a technician look at real machinery and see live, contextual data floating in space — no separate dashboard or manual lookup required.</a:t>
            </a:r>
            <a:endParaRPr lang="en-US" sz="2400" dirty="0"/>
          </a:p>
          <a:p>
            <a:pPr marL="254000" indent="-254000" algn="l">
              <a:lnSpc>
                <a:spcPct val="122000"/>
              </a:lnSpc>
              <a:spcAft>
                <a:spcPts val="1400"/>
              </a:spcAft>
              <a:buSzPct val="100000"/>
              <a:buChar char="▪"/>
            </a:pPr>
            <a:r>
              <a:rPr lang="en-US" sz="2400" dirty="0">
                <a:solidFill>
                  <a:srgbClr val="23262B"/>
                </a:solidFill>
                <a:latin typeface="Calibri" pitchFamily="34" charset="0"/>
                <a:ea typeface="Calibri" pitchFamily="34" charset="-122"/>
                <a:cs typeface="Calibri" pitchFamily="34" charset="-120"/>
              </a:rPr>
              <a:t>This SERP project builds RobotSelector: a mixed-reality app that recognizes a physical KUKA robotic arm through the camera, lets the user select it with a gaze/pinch or a tap, and displays its live telemetry (temperature, speed, load) directly above it in AR.</a:t>
            </a:r>
            <a:endParaRPr lang="en-US" sz="2400" dirty="0"/>
          </a:p>
          <a:p>
            <a:pPr marL="254000" indent="-254000" algn="l">
              <a:lnSpc>
                <a:spcPct val="122000"/>
              </a:lnSpc>
              <a:spcAft>
                <a:spcPts val="1400"/>
              </a:spcAft>
              <a:buSzPct val="100000"/>
              <a:buChar char="▪"/>
            </a:pPr>
            <a:r>
              <a:rPr lang="en-US" sz="2400" dirty="0">
                <a:solidFill>
                  <a:srgbClr val="23262B"/>
                </a:solidFill>
                <a:latin typeface="Calibri" pitchFamily="34" charset="0"/>
                <a:ea typeface="Calibri" pitchFamily="34" charset="-122"/>
                <a:cs typeface="Calibri" pitchFamily="34" charset="-120"/>
              </a:rPr>
              <a:t>The app targets two platforms from largely shared code: Apple Vision Pro (visionOS, hands-free gaze + pinch) and iPad (iPadOS, tap-to-select via ARKit raycasting), so it can be tested on hardware immediately available in the lab.</a:t>
            </a:r>
            <a:endParaRPr lang="en-US" sz="2400" dirty="0"/>
          </a:p>
          <a:p>
            <a:pPr marL="254000" indent="-254000" algn="l">
              <a:lnSpc>
                <a:spcPct val="122000"/>
              </a:lnSpc>
              <a:spcAft>
                <a:spcPts val="1400"/>
              </a:spcAft>
              <a:buSzPct val="100000"/>
              <a:buChar char="▪"/>
            </a:pPr>
            <a:r>
              <a:rPr lang="en-US" sz="2400" dirty="0">
                <a:solidFill>
                  <a:srgbClr val="23262B"/>
                </a:solidFill>
                <a:latin typeface="Calibri" pitchFamily="34" charset="0"/>
                <a:ea typeface="Calibri" pitchFamily="34" charset="-122"/>
                <a:cs typeface="Calibri" pitchFamily="34" charset="-120"/>
              </a:rPr>
              <a:t>The project grew out of an earlier iOS object-detection prototype (AVFoundation + Core ML), then moved to ARKit scene reconstruction on Vision Pro, then added a custom-trained computer-vision model and live sensor telemetry.</a:t>
            </a:r>
            <a:endParaRPr lang="en-US" sz="2400" dirty="0"/>
          </a:p>
          <a:p>
            <a:pPr marL="254000" indent="-254000" algn="l">
              <a:lnSpc>
                <a:spcPct val="122000"/>
              </a:lnSpc>
              <a:spcAft>
                <a:spcPts val="1400"/>
              </a:spcAft>
              <a:buSzPct val="100000"/>
              <a:buChar char="▪"/>
            </a:pPr>
            <a:r>
              <a:rPr lang="en-US" sz="2400" dirty="0">
                <a:solidFill>
                  <a:srgbClr val="23262B"/>
                </a:solidFill>
                <a:latin typeface="Calibri" pitchFamily="34" charset="0"/>
                <a:ea typeface="Calibri" pitchFamily="34" charset="-122"/>
                <a:cs typeface="Calibri" pitchFamily="34" charset="-120"/>
              </a:rPr>
              <a:t>Key challenge: consumer AR platforms are built around strict camera-privacy models, and general-purpose vision models don't reliably distinguish one KUKA arm from the surrounding machinery — both had to be solved from scratch</a:t>
            </a:r>
            <a:r>
              <a:rPr lang="en-US" sz="2000" dirty="0">
                <a:solidFill>
                  <a:srgbClr val="23262B"/>
                </a:solidFill>
                <a:latin typeface="Calibri" pitchFamily="34" charset="0"/>
                <a:ea typeface="Calibri" pitchFamily="34" charset="-122"/>
                <a:cs typeface="Calibri" pitchFamily="34" charset="-120"/>
              </a:rPr>
              <a:t>.</a:t>
            </a:r>
            <a:endParaRPr lang="en-US" sz="2000" dirty="0"/>
          </a:p>
        </p:txBody>
      </p:sp>
      <p:sp>
        <p:nvSpPr>
          <p:cNvPr id="14" name="Shape 12"/>
          <p:cNvSpPr/>
          <p:nvPr/>
        </p:nvSpPr>
        <p:spPr>
          <a:xfrm>
            <a:off x="1097280" y="9784080"/>
            <a:ext cx="731520" cy="731520"/>
          </a:xfrm>
          <a:prstGeom prst="ellipse">
            <a:avLst/>
          </a:prstGeom>
          <a:solidFill>
            <a:srgbClr val="FF6A13"/>
          </a:solidFill>
          <a:ln/>
        </p:spPr>
        <p:txBody>
          <a:bodyPr/>
          <a:lstStyle/>
          <a:p>
            <a:endParaRPr lang="en-US"/>
          </a:p>
        </p:txBody>
      </p:sp>
      <p:sp>
        <p:nvSpPr>
          <p:cNvPr id="15" name="Text 13"/>
          <p:cNvSpPr/>
          <p:nvPr/>
        </p:nvSpPr>
        <p:spPr>
          <a:xfrm>
            <a:off x="1097280" y="9784080"/>
            <a:ext cx="731520" cy="731520"/>
          </a:xfrm>
          <a:prstGeom prst="rect">
            <a:avLst/>
          </a:prstGeom>
          <a:noFill/>
          <a:ln/>
        </p:spPr>
        <p:txBody>
          <a:bodyPr wrap="square" lIns="0" tIns="0" rIns="0" bIns="0" rtlCol="0" anchor="ctr"/>
          <a:lstStyle/>
          <a:p>
            <a:pPr marL="0" indent="0" algn="ctr">
              <a:buNone/>
            </a:pPr>
            <a:r>
              <a:rPr lang="en-US" sz="3000" b="1" dirty="0">
                <a:solidFill>
                  <a:srgbClr val="FFFFFF"/>
                </a:solidFill>
                <a:latin typeface="Cambria" pitchFamily="34" charset="0"/>
                <a:ea typeface="Cambria" pitchFamily="34" charset="-122"/>
                <a:cs typeface="Cambria" pitchFamily="34" charset="-120"/>
              </a:rPr>
              <a:t>2</a:t>
            </a:r>
            <a:endParaRPr lang="en-US" sz="3000" dirty="0"/>
          </a:p>
        </p:txBody>
      </p:sp>
      <p:sp>
        <p:nvSpPr>
          <p:cNvPr id="16" name="Text 14"/>
          <p:cNvSpPr/>
          <p:nvPr/>
        </p:nvSpPr>
        <p:spPr>
          <a:xfrm>
            <a:off x="2057400" y="9720072"/>
            <a:ext cx="33421320" cy="859536"/>
          </a:xfrm>
          <a:prstGeom prst="rect">
            <a:avLst/>
          </a:prstGeom>
          <a:noFill/>
          <a:ln/>
        </p:spPr>
        <p:txBody>
          <a:bodyPr wrap="square" lIns="0" tIns="0" rIns="0" bIns="0" rtlCol="0" anchor="ctr"/>
          <a:lstStyle/>
          <a:p>
            <a:pPr marL="0" indent="0" algn="l">
              <a:buNone/>
            </a:pPr>
            <a:r>
              <a:rPr lang="en-US" sz="3600" b="1" dirty="0">
                <a:solidFill>
                  <a:srgbClr val="23262B"/>
                </a:solidFill>
                <a:latin typeface="Cambria" pitchFamily="34" charset="0"/>
                <a:ea typeface="Cambria" pitchFamily="34" charset="-122"/>
                <a:cs typeface="Cambria" pitchFamily="34" charset="-120"/>
              </a:rPr>
              <a:t>PROJECT</a:t>
            </a:r>
            <a:endParaRPr lang="en-US" sz="3600" dirty="0"/>
          </a:p>
        </p:txBody>
      </p:sp>
      <p:sp>
        <p:nvSpPr>
          <p:cNvPr id="17" name="Shape 15"/>
          <p:cNvSpPr/>
          <p:nvPr/>
        </p:nvSpPr>
        <p:spPr>
          <a:xfrm>
            <a:off x="1097280" y="10744200"/>
            <a:ext cx="16159277" cy="8595360"/>
          </a:xfrm>
          <a:prstGeom prst="roundRect">
            <a:avLst>
              <a:gd name="adj" fmla="val 957"/>
            </a:avLst>
          </a:prstGeom>
          <a:solidFill>
            <a:srgbClr val="FFFFFF"/>
          </a:solidFill>
          <a:ln w="12700">
            <a:solidFill>
              <a:srgbClr val="E1E0DC"/>
            </a:solidFill>
            <a:prstDash val="solid"/>
          </a:ln>
        </p:spPr>
        <p:txBody>
          <a:bodyPr/>
          <a:lstStyle/>
          <a:p>
            <a:endParaRPr lang="en-US"/>
          </a:p>
        </p:txBody>
      </p:sp>
      <p:sp>
        <p:nvSpPr>
          <p:cNvPr id="18" name="Text 16"/>
          <p:cNvSpPr/>
          <p:nvPr/>
        </p:nvSpPr>
        <p:spPr>
          <a:xfrm>
            <a:off x="1463040" y="11036808"/>
            <a:ext cx="15427757" cy="457200"/>
          </a:xfrm>
          <a:prstGeom prst="rect">
            <a:avLst/>
          </a:prstGeom>
          <a:noFill/>
          <a:ln/>
        </p:spPr>
        <p:txBody>
          <a:bodyPr wrap="square" lIns="0" tIns="0" rIns="0" bIns="0" rtlCol="0" anchor="ctr"/>
          <a:lstStyle/>
          <a:p>
            <a:pPr marL="0" indent="0">
              <a:buNone/>
            </a:pPr>
            <a:r>
              <a:rPr lang="en-US" sz="3200" b="1" dirty="0">
                <a:solidFill>
                  <a:srgbClr val="FF6A13"/>
                </a:solidFill>
                <a:latin typeface="Cambria" pitchFamily="34" charset="0"/>
                <a:ea typeface="Cambria" pitchFamily="34" charset="-122"/>
                <a:cs typeface="Cambria" pitchFamily="34" charset="-120"/>
              </a:rPr>
              <a:t>Goal</a:t>
            </a:r>
            <a:endParaRPr lang="en-US" sz="3200" dirty="0"/>
          </a:p>
        </p:txBody>
      </p:sp>
      <p:sp>
        <p:nvSpPr>
          <p:cNvPr id="19" name="Text 17"/>
          <p:cNvSpPr/>
          <p:nvPr/>
        </p:nvSpPr>
        <p:spPr>
          <a:xfrm>
            <a:off x="1463040" y="11612880"/>
            <a:ext cx="15427757" cy="1965960"/>
          </a:xfrm>
          <a:prstGeom prst="rect">
            <a:avLst/>
          </a:prstGeom>
          <a:noFill/>
          <a:ln/>
        </p:spPr>
        <p:txBody>
          <a:bodyPr wrap="square" lIns="0" tIns="0" rIns="0" bIns="0" rtlCol="0" anchor="t"/>
          <a:lstStyle/>
          <a:p>
            <a:pPr marL="254000" indent="-254000" algn="l">
              <a:lnSpc>
                <a:spcPct val="122000"/>
              </a:lnSpc>
              <a:spcAft>
                <a:spcPts val="1400"/>
              </a:spcAft>
              <a:buSzPct val="100000"/>
              <a:buChar char="▪"/>
            </a:pPr>
            <a:r>
              <a:rPr lang="en-US" sz="2400" dirty="0">
                <a:solidFill>
                  <a:srgbClr val="23262B"/>
                </a:solidFill>
                <a:latin typeface="Calibri" pitchFamily="34" charset="0"/>
                <a:ea typeface="Calibri" pitchFamily="34" charset="-122"/>
                <a:cs typeface="Calibri" pitchFamily="34" charset="-120"/>
              </a:rPr>
              <a:t>Detect a specific KUKA robot model in the camera view and let the user select it with a natural gesture.</a:t>
            </a:r>
            <a:endParaRPr lang="en-US" sz="2400" dirty="0"/>
          </a:p>
          <a:p>
            <a:pPr marL="254000" indent="-254000" algn="l">
              <a:lnSpc>
                <a:spcPct val="122000"/>
              </a:lnSpc>
              <a:spcAft>
                <a:spcPts val="1400"/>
              </a:spcAft>
              <a:buSzPct val="100000"/>
              <a:buChar char="▪"/>
            </a:pPr>
            <a:r>
              <a:rPr lang="en-US" sz="2400" dirty="0">
                <a:solidFill>
                  <a:srgbClr val="23262B"/>
                </a:solidFill>
                <a:latin typeface="Calibri" pitchFamily="34" charset="0"/>
                <a:ea typeface="Calibri" pitchFamily="34" charset="-122"/>
                <a:cs typeface="Calibri" pitchFamily="34" charset="-120"/>
              </a:rPr>
              <a:t>Overlay a floating panel above the selected robot with live telemetry pulled from InfluxDB.</a:t>
            </a:r>
            <a:endParaRPr lang="en-US" sz="2400" dirty="0"/>
          </a:p>
          <a:p>
            <a:pPr marL="254000" indent="-254000" algn="l">
              <a:lnSpc>
                <a:spcPct val="122000"/>
              </a:lnSpc>
              <a:spcAft>
                <a:spcPts val="1400"/>
              </a:spcAft>
              <a:buSzPct val="100000"/>
              <a:buChar char="▪"/>
            </a:pPr>
            <a:r>
              <a:rPr lang="en-US" sz="2400" dirty="0">
                <a:solidFill>
                  <a:srgbClr val="23262B"/>
                </a:solidFill>
                <a:latin typeface="Calibri" pitchFamily="34" charset="0"/>
                <a:ea typeface="Calibri" pitchFamily="34" charset="-122"/>
                <a:cs typeface="Calibri" pitchFamily="34" charset="-120"/>
              </a:rPr>
              <a:t>Share the RealityKit/ARKit selection and overlay logic across visionOS and iPadOS targets.</a:t>
            </a:r>
            <a:endParaRPr lang="en-US" sz="2400" dirty="0"/>
          </a:p>
        </p:txBody>
      </p:sp>
      <p:sp>
        <p:nvSpPr>
          <p:cNvPr id="20" name="Text 18"/>
          <p:cNvSpPr/>
          <p:nvPr/>
        </p:nvSpPr>
        <p:spPr>
          <a:xfrm>
            <a:off x="1463040" y="13533120"/>
            <a:ext cx="15427757" cy="457200"/>
          </a:xfrm>
          <a:prstGeom prst="rect">
            <a:avLst/>
          </a:prstGeom>
          <a:noFill/>
          <a:ln/>
        </p:spPr>
        <p:txBody>
          <a:bodyPr wrap="square" lIns="0" tIns="0" rIns="0" bIns="0" rtlCol="0" anchor="ctr"/>
          <a:lstStyle/>
          <a:p>
            <a:pPr marL="0" indent="0">
              <a:buNone/>
            </a:pPr>
            <a:r>
              <a:rPr lang="en-US" sz="3200" b="1" dirty="0">
                <a:solidFill>
                  <a:srgbClr val="FF6A13"/>
                </a:solidFill>
                <a:latin typeface="Cambria" pitchFamily="34" charset="0"/>
                <a:ea typeface="Cambria" pitchFamily="34" charset="-122"/>
                <a:cs typeface="Cambria" pitchFamily="34" charset="-120"/>
              </a:rPr>
              <a:t>Technical Stack</a:t>
            </a:r>
            <a:endParaRPr lang="en-US" sz="3200" dirty="0"/>
          </a:p>
        </p:txBody>
      </p:sp>
      <p:sp>
        <p:nvSpPr>
          <p:cNvPr id="21" name="Text 19"/>
          <p:cNvSpPr/>
          <p:nvPr/>
        </p:nvSpPr>
        <p:spPr>
          <a:xfrm>
            <a:off x="1463040" y="14109192"/>
            <a:ext cx="15427757" cy="2468880"/>
          </a:xfrm>
          <a:prstGeom prst="rect">
            <a:avLst/>
          </a:prstGeom>
          <a:noFill/>
          <a:ln/>
        </p:spPr>
        <p:txBody>
          <a:bodyPr wrap="square" lIns="0" tIns="0" rIns="0" bIns="0" rtlCol="0" anchor="t"/>
          <a:lstStyle/>
          <a:p>
            <a:pPr marL="254000" indent="-254000" algn="l">
              <a:lnSpc>
                <a:spcPct val="122000"/>
              </a:lnSpc>
              <a:spcAft>
                <a:spcPts val="1400"/>
              </a:spcAft>
              <a:buSzPct val="100000"/>
              <a:buChar char="▪"/>
            </a:pPr>
            <a:r>
              <a:rPr lang="en-US" sz="2800" dirty="0">
                <a:solidFill>
                  <a:srgbClr val="23262B"/>
                </a:solidFill>
                <a:latin typeface="Calibri" pitchFamily="34" charset="0"/>
                <a:ea typeface="Calibri" pitchFamily="34" charset="-122"/>
                <a:cs typeface="Calibri" pitchFamily="34" charset="-120"/>
              </a:rPr>
              <a:t>Swift, SwiftUI, RealityKit, ARKit (SceneReconstructionProvider, WorldTrackingProvider)</a:t>
            </a:r>
            <a:endParaRPr lang="en-US" sz="2800" dirty="0"/>
          </a:p>
          <a:p>
            <a:pPr marL="254000" indent="-254000" algn="l">
              <a:lnSpc>
                <a:spcPct val="122000"/>
              </a:lnSpc>
              <a:spcAft>
                <a:spcPts val="1400"/>
              </a:spcAft>
              <a:buSzPct val="100000"/>
              <a:buChar char="▪"/>
            </a:pPr>
            <a:r>
              <a:rPr lang="en-US" sz="2800" dirty="0">
                <a:solidFill>
                  <a:srgbClr val="23262B"/>
                </a:solidFill>
                <a:latin typeface="Calibri" pitchFamily="34" charset="0"/>
                <a:ea typeface="Calibri" pitchFamily="34" charset="-122"/>
                <a:cs typeface="Calibri" pitchFamily="34" charset="-120"/>
              </a:rPr>
              <a:t>Roboflow-hosted instance-segmentation model, custom-trained on KUKA arm images</a:t>
            </a:r>
            <a:endParaRPr lang="en-US" sz="2800" dirty="0"/>
          </a:p>
          <a:p>
            <a:pPr marL="254000" indent="-254000" algn="l">
              <a:lnSpc>
                <a:spcPct val="122000"/>
              </a:lnSpc>
              <a:spcAft>
                <a:spcPts val="1400"/>
              </a:spcAft>
              <a:buSzPct val="100000"/>
              <a:buChar char="▪"/>
            </a:pPr>
            <a:r>
              <a:rPr lang="en-US" sz="2800" dirty="0">
                <a:solidFill>
                  <a:srgbClr val="23262B"/>
                </a:solidFill>
                <a:latin typeface="Calibri" pitchFamily="34" charset="0"/>
                <a:ea typeface="Calibri" pitchFamily="34" charset="-122"/>
                <a:cs typeface="Calibri" pitchFamily="34" charset="-120"/>
              </a:rPr>
              <a:t>InfluxDB (line protocol writes, Flux queries) for live sensor telemetry</a:t>
            </a:r>
            <a:endParaRPr lang="en-US" sz="2800" dirty="0"/>
          </a:p>
          <a:p>
            <a:pPr marL="254000" indent="-254000" algn="l">
              <a:lnSpc>
                <a:spcPct val="122000"/>
              </a:lnSpc>
              <a:spcAft>
                <a:spcPts val="1400"/>
              </a:spcAft>
              <a:buSzPct val="100000"/>
              <a:buChar char="▪"/>
            </a:pPr>
            <a:r>
              <a:rPr lang="en-US" sz="2800" dirty="0">
                <a:solidFill>
                  <a:srgbClr val="23262B"/>
                </a:solidFill>
                <a:latin typeface="Calibri" pitchFamily="34" charset="0"/>
                <a:ea typeface="Calibri" pitchFamily="34" charset="-122"/>
                <a:cs typeface="Calibri" pitchFamily="34" charset="-120"/>
              </a:rPr>
              <a:t>Core ML / Vision framework (earlier iOS prototype: YOLOv3 object </a:t>
            </a:r>
            <a:r>
              <a:rPr lang="en-US" sz="1750" dirty="0">
                <a:solidFill>
                  <a:srgbClr val="23262B"/>
                </a:solidFill>
                <a:latin typeface="Calibri" pitchFamily="34" charset="0"/>
                <a:ea typeface="Calibri" pitchFamily="34" charset="-122"/>
                <a:cs typeface="Calibri" pitchFamily="34" charset="-120"/>
              </a:rPr>
              <a:t>detection)</a:t>
            </a:r>
            <a:endParaRPr lang="en-US" sz="1750" dirty="0"/>
          </a:p>
        </p:txBody>
      </p:sp>
      <p:sp>
        <p:nvSpPr>
          <p:cNvPr id="22" name="Text 20"/>
          <p:cNvSpPr/>
          <p:nvPr/>
        </p:nvSpPr>
        <p:spPr>
          <a:xfrm>
            <a:off x="1463040" y="16870680"/>
            <a:ext cx="15427757" cy="411480"/>
          </a:xfrm>
          <a:prstGeom prst="rect">
            <a:avLst/>
          </a:prstGeom>
          <a:noFill/>
          <a:ln/>
        </p:spPr>
        <p:txBody>
          <a:bodyPr wrap="square" lIns="0" tIns="0" rIns="0" bIns="0" rtlCol="0" anchor="ctr"/>
          <a:lstStyle/>
          <a:p>
            <a:pPr marL="0" indent="0">
              <a:buNone/>
            </a:pPr>
            <a:r>
              <a:rPr lang="en-US" sz="1900" b="1" dirty="0">
                <a:solidFill>
                  <a:srgbClr val="FF6A13"/>
                </a:solidFill>
                <a:latin typeface="Cambria" pitchFamily="34" charset="0"/>
                <a:ea typeface="Cambria" pitchFamily="34" charset="-122"/>
                <a:cs typeface="Cambria" pitchFamily="34" charset="-120"/>
              </a:rPr>
              <a:t>Code Sample — iPad Tap-to-Select (ARViewModel.swift)</a:t>
            </a:r>
            <a:endParaRPr lang="en-US" sz="1900" dirty="0"/>
          </a:p>
        </p:txBody>
      </p:sp>
      <p:sp>
        <p:nvSpPr>
          <p:cNvPr id="23" name="Shape 21"/>
          <p:cNvSpPr/>
          <p:nvPr/>
        </p:nvSpPr>
        <p:spPr>
          <a:xfrm>
            <a:off x="1463040" y="17327880"/>
            <a:ext cx="15427757" cy="2331720"/>
          </a:xfrm>
          <a:prstGeom prst="roundRect">
            <a:avLst>
              <a:gd name="adj" fmla="val 3158"/>
            </a:avLst>
          </a:prstGeom>
          <a:solidFill>
            <a:srgbClr val="23262B"/>
          </a:solidFill>
          <a:ln/>
        </p:spPr>
        <p:txBody>
          <a:bodyPr/>
          <a:lstStyle/>
          <a:p>
            <a:endParaRPr lang="en-US"/>
          </a:p>
        </p:txBody>
      </p:sp>
      <p:sp>
        <p:nvSpPr>
          <p:cNvPr id="24" name="Text 22"/>
          <p:cNvSpPr/>
          <p:nvPr/>
        </p:nvSpPr>
        <p:spPr>
          <a:xfrm>
            <a:off x="1645920" y="17510760"/>
            <a:ext cx="15061997" cy="1508760"/>
          </a:xfrm>
          <a:prstGeom prst="rect">
            <a:avLst/>
          </a:prstGeom>
          <a:noFill/>
          <a:ln/>
        </p:spPr>
        <p:txBody>
          <a:bodyPr wrap="square" lIns="0" tIns="0" rIns="0" bIns="0" rtlCol="0" anchor="t"/>
          <a:lstStyle/>
          <a:p>
            <a:pPr marL="0" indent="0" algn="l">
              <a:lnSpc>
                <a:spcPct val="115000"/>
              </a:lnSpc>
              <a:buNone/>
            </a:pPr>
            <a:r>
              <a:rPr lang="en-US" sz="1500" dirty="0">
                <a:solidFill>
                  <a:srgbClr val="E8E9EA"/>
                </a:solidFill>
                <a:latin typeface="Courier New" pitchFamily="34" charset="0"/>
                <a:ea typeface="Courier New" pitchFamily="34" charset="-122"/>
                <a:cs typeface="Courier New" pitchFamily="34" charset="-120"/>
              </a:rPr>
              <a:t>func handleTap(at point: CGPoint) {</a:t>
            </a:r>
            <a:endParaRPr lang="en-US" sz="1500" dirty="0"/>
          </a:p>
          <a:p>
            <a:pPr marL="0" indent="0" algn="l">
              <a:lnSpc>
                <a:spcPct val="115000"/>
              </a:lnSpc>
              <a:buNone/>
            </a:pPr>
            <a:r>
              <a:rPr lang="en-US" sz="1500" dirty="0">
                <a:solidFill>
                  <a:srgbClr val="E8E9EA"/>
                </a:solidFill>
                <a:latin typeface="Courier New" pitchFamily="34" charset="0"/>
                <a:ea typeface="Courier New" pitchFamily="34" charset="-122"/>
                <a:cs typeface="Courier New" pitchFamily="34" charset="-120"/>
              </a:rPr>
              <a:t>    let results = arView.raycast(</a:t>
            </a:r>
            <a:endParaRPr lang="en-US" sz="1500" dirty="0"/>
          </a:p>
          <a:p>
            <a:pPr marL="0" indent="0" algn="l">
              <a:lnSpc>
                <a:spcPct val="115000"/>
              </a:lnSpc>
              <a:buNone/>
            </a:pPr>
            <a:r>
              <a:rPr lang="en-US" sz="1500" dirty="0">
                <a:solidFill>
                  <a:srgbClr val="AEB2B8"/>
                </a:solidFill>
                <a:latin typeface="Courier New" pitchFamily="34" charset="0"/>
                <a:ea typeface="Courier New" pitchFamily="34" charset="-122"/>
                <a:cs typeface="Courier New" pitchFamily="34" charset="-120"/>
              </a:rPr>
              <a:t>        from: point,</a:t>
            </a:r>
            <a:endParaRPr lang="en-US" sz="1500" dirty="0"/>
          </a:p>
          <a:p>
            <a:pPr marL="0" indent="0" algn="l">
              <a:lnSpc>
                <a:spcPct val="115000"/>
              </a:lnSpc>
              <a:buNone/>
            </a:pPr>
            <a:r>
              <a:rPr lang="en-US" sz="1500" dirty="0">
                <a:solidFill>
                  <a:srgbClr val="AEB2B8"/>
                </a:solidFill>
                <a:latin typeface="Courier New" pitchFamily="34" charset="0"/>
                <a:ea typeface="Courier New" pitchFamily="34" charset="-122"/>
                <a:cs typeface="Courier New" pitchFamily="34" charset="-120"/>
              </a:rPr>
              <a:t>        allowing: .estimatedPlane,</a:t>
            </a:r>
            <a:endParaRPr lang="en-US" sz="1500" dirty="0"/>
          </a:p>
          <a:p>
            <a:pPr marL="0" indent="0" algn="l">
              <a:lnSpc>
                <a:spcPct val="115000"/>
              </a:lnSpc>
              <a:buNone/>
            </a:pPr>
            <a:r>
              <a:rPr lang="en-US" sz="1500" dirty="0">
                <a:solidFill>
                  <a:srgbClr val="AEB2B8"/>
                </a:solidFill>
                <a:latin typeface="Courier New" pitchFamily="34" charset="0"/>
                <a:ea typeface="Courier New" pitchFamily="34" charset="-122"/>
                <a:cs typeface="Courier New" pitchFamily="34" charset="-120"/>
              </a:rPr>
              <a:t>        alignment: .any)</a:t>
            </a:r>
            <a:endParaRPr lang="en-US" sz="1500" dirty="0"/>
          </a:p>
          <a:p>
            <a:pPr marL="0" indent="0" algn="l">
              <a:lnSpc>
                <a:spcPct val="115000"/>
              </a:lnSpc>
              <a:buNone/>
            </a:pPr>
            <a:r>
              <a:rPr lang="en-US" sz="1500" dirty="0">
                <a:solidFill>
                  <a:srgbClr val="E8E9EA"/>
                </a:solidFill>
                <a:latin typeface="Courier New" pitchFamily="34" charset="0"/>
                <a:ea typeface="Courier New" pitchFamily="34" charset="-122"/>
                <a:cs typeface="Courier New" pitchFamily="34" charset="-120"/>
              </a:rPr>
              <a:t>    guard let hit = results.first else {</a:t>
            </a:r>
            <a:endParaRPr lang="en-US" sz="1500" dirty="0"/>
          </a:p>
          <a:p>
            <a:pPr marL="0" indent="0" algn="l">
              <a:lnSpc>
                <a:spcPct val="115000"/>
              </a:lnSpc>
              <a:buNone/>
            </a:pPr>
            <a:r>
              <a:rPr lang="en-US" sz="1500" dirty="0">
                <a:solidFill>
                  <a:srgbClr val="AEB2B8"/>
                </a:solidFill>
                <a:latin typeface="Courier New" pitchFamily="34" charset="0"/>
                <a:ea typeface="Courier New" pitchFamily="34" charset="-122"/>
                <a:cs typeface="Courier New" pitchFamily="34" charset="-120"/>
              </a:rPr>
              <a:t>        statusMessage = "Missed — try again"</a:t>
            </a:r>
            <a:endParaRPr lang="en-US" sz="1500" dirty="0"/>
          </a:p>
          <a:p>
            <a:pPr marL="0" indent="0" algn="l">
              <a:lnSpc>
                <a:spcPct val="115000"/>
              </a:lnSpc>
              <a:buNone/>
            </a:pPr>
            <a:r>
              <a:rPr lang="en-US" sz="1500" dirty="0">
                <a:solidFill>
                  <a:srgbClr val="AEB2B8"/>
                </a:solidFill>
                <a:latin typeface="Courier New" pitchFamily="34" charset="0"/>
                <a:ea typeface="Courier New" pitchFamily="34" charset="-122"/>
                <a:cs typeface="Courier New" pitchFamily="34" charset="-120"/>
              </a:rPr>
              <a:t>        return</a:t>
            </a:r>
            <a:endParaRPr lang="en-US" sz="1500" dirty="0"/>
          </a:p>
          <a:p>
            <a:pPr marL="0" indent="0" algn="l">
              <a:lnSpc>
                <a:spcPct val="115000"/>
              </a:lnSpc>
              <a:buNone/>
            </a:pPr>
            <a:r>
              <a:rPr lang="en-US" sz="1500" dirty="0">
                <a:solidFill>
                  <a:srgbClr val="E8E9EA"/>
                </a:solidFill>
                <a:latin typeface="Courier New" pitchFamily="34" charset="0"/>
                <a:ea typeface="Courier New" pitchFamily="34" charset="-122"/>
                <a:cs typeface="Courier New" pitchFamily="34" charset="-120"/>
              </a:rPr>
              <a:t>    }</a:t>
            </a:r>
            <a:endParaRPr lang="en-US" sz="1500" dirty="0"/>
          </a:p>
          <a:p>
            <a:pPr marL="0" indent="0" algn="l">
              <a:lnSpc>
                <a:spcPct val="115000"/>
              </a:lnSpc>
              <a:buNone/>
            </a:pPr>
            <a:r>
              <a:rPr lang="en-US" sz="1500" dirty="0">
                <a:solidFill>
                  <a:srgbClr val="FF9955"/>
                </a:solidFill>
                <a:latin typeface="Courier New" pitchFamily="34" charset="0"/>
                <a:ea typeface="Courier New" pitchFamily="34" charset="-122"/>
                <a:cs typeface="Courier New" pitchFamily="34" charset="-120"/>
              </a:rPr>
              <a:t>    placeHighlight(at: hit.worldTransform)</a:t>
            </a:r>
            <a:endParaRPr lang="en-US" sz="1500" dirty="0"/>
          </a:p>
          <a:p>
            <a:pPr marL="0" indent="0" algn="l">
              <a:lnSpc>
                <a:spcPct val="115000"/>
              </a:lnSpc>
              <a:buNone/>
            </a:pPr>
            <a:r>
              <a:rPr lang="en-US" sz="1500" dirty="0">
                <a:solidFill>
                  <a:srgbClr val="FF9955"/>
                </a:solidFill>
                <a:latin typeface="Courier New" pitchFamily="34" charset="0"/>
                <a:ea typeface="Courier New" pitchFamily="34" charset="-122"/>
                <a:cs typeface="Courier New" pitchFamily="34" charset="-120"/>
              </a:rPr>
              <a:t>    objectIsSelected = true</a:t>
            </a:r>
            <a:endParaRPr lang="en-US" sz="1500" dirty="0"/>
          </a:p>
          <a:p>
            <a:pPr marL="0" indent="0" algn="l">
              <a:lnSpc>
                <a:spcPct val="115000"/>
              </a:lnSpc>
              <a:buNone/>
            </a:pPr>
            <a:r>
              <a:rPr lang="en-US" sz="1500" dirty="0">
                <a:solidFill>
                  <a:srgbClr val="E8E9EA"/>
                </a:solidFill>
                <a:latin typeface="Courier New" pitchFamily="34" charset="0"/>
                <a:ea typeface="Courier New" pitchFamily="34" charset="-122"/>
                <a:cs typeface="Courier New" pitchFamily="34" charset="-120"/>
              </a:rPr>
              <a:t>}</a:t>
            </a:r>
            <a:endParaRPr lang="en-US" sz="1500" dirty="0"/>
          </a:p>
        </p:txBody>
      </p:sp>
      <p:sp>
        <p:nvSpPr>
          <p:cNvPr id="25" name="Shape 23"/>
          <p:cNvSpPr/>
          <p:nvPr/>
        </p:nvSpPr>
        <p:spPr>
          <a:xfrm>
            <a:off x="17759477" y="10744200"/>
            <a:ext cx="17719243" cy="8595360"/>
          </a:xfrm>
          <a:prstGeom prst="roundRect">
            <a:avLst>
              <a:gd name="adj" fmla="val 957"/>
            </a:avLst>
          </a:prstGeom>
          <a:solidFill>
            <a:srgbClr val="FFFFFF"/>
          </a:solidFill>
          <a:ln w="12700">
            <a:solidFill>
              <a:srgbClr val="E1E0DC"/>
            </a:solidFill>
            <a:prstDash val="solid"/>
          </a:ln>
        </p:spPr>
        <p:txBody>
          <a:bodyPr/>
          <a:lstStyle/>
          <a:p>
            <a:endParaRPr lang="en-US"/>
          </a:p>
        </p:txBody>
      </p:sp>
      <p:sp>
        <p:nvSpPr>
          <p:cNvPr id="26" name="Text 24"/>
          <p:cNvSpPr/>
          <p:nvPr/>
        </p:nvSpPr>
        <p:spPr>
          <a:xfrm>
            <a:off x="18125237" y="11036808"/>
            <a:ext cx="16987723" cy="457200"/>
          </a:xfrm>
          <a:prstGeom prst="rect">
            <a:avLst/>
          </a:prstGeom>
          <a:noFill/>
          <a:ln/>
        </p:spPr>
        <p:txBody>
          <a:bodyPr wrap="square" lIns="0" tIns="0" rIns="0" bIns="0" rtlCol="0" anchor="ctr"/>
          <a:lstStyle/>
          <a:p>
            <a:pPr marL="0" indent="0">
              <a:buNone/>
            </a:pPr>
            <a:r>
              <a:rPr lang="en-US" sz="3200" b="1" dirty="0">
                <a:solidFill>
                  <a:srgbClr val="FF6A13"/>
                </a:solidFill>
                <a:latin typeface="Cambria" pitchFamily="34" charset="0"/>
                <a:ea typeface="Cambria" pitchFamily="34" charset="-122"/>
                <a:cs typeface="Cambria" pitchFamily="34" charset="-120"/>
              </a:rPr>
              <a:t>visionOS vs. iPadOS</a:t>
            </a:r>
            <a:endParaRPr lang="en-US" sz="3200" dirty="0"/>
          </a:p>
        </p:txBody>
      </p:sp>
      <p:graphicFrame>
        <p:nvGraphicFramePr>
          <p:cNvPr id="27" name="Table 0"/>
          <p:cNvGraphicFramePr>
            <a:graphicFrameLocks noGrp="1"/>
          </p:cNvGraphicFramePr>
          <p:nvPr>
            <p:extLst>
              <p:ext uri="{D42A27DB-BD31-4B8C-83A1-F6EECF244321}">
                <p14:modId xmlns:p14="http://schemas.microsoft.com/office/powerpoint/2010/main" val="2563036316"/>
              </p:ext>
            </p:extLst>
          </p:nvPr>
        </p:nvGraphicFramePr>
        <p:xfrm>
          <a:off x="18125237" y="11585448"/>
          <a:ext cx="16987722" cy="3520440"/>
        </p:xfrm>
        <a:graphic>
          <a:graphicData uri="http://schemas.openxmlformats.org/drawingml/2006/table">
            <a:tbl>
              <a:tblPr/>
              <a:tblGrid>
                <a:gridCol w="6115580">
                  <a:extLst>
                    <a:ext uri="{9D8B030D-6E8A-4147-A177-3AD203B41FA5}">
                      <a16:colId xmlns:a16="http://schemas.microsoft.com/office/drawing/2014/main" val="20000"/>
                    </a:ext>
                  </a:extLst>
                </a:gridCol>
                <a:gridCol w="5436071">
                  <a:extLst>
                    <a:ext uri="{9D8B030D-6E8A-4147-A177-3AD203B41FA5}">
                      <a16:colId xmlns:a16="http://schemas.microsoft.com/office/drawing/2014/main" val="20001"/>
                    </a:ext>
                  </a:extLst>
                </a:gridCol>
                <a:gridCol w="5436071">
                  <a:extLst>
                    <a:ext uri="{9D8B030D-6E8A-4147-A177-3AD203B41FA5}">
                      <a16:colId xmlns:a16="http://schemas.microsoft.com/office/drawing/2014/main" val="20002"/>
                    </a:ext>
                  </a:extLst>
                </a:gridCol>
              </a:tblGrid>
              <a:tr h="502920">
                <a:tc>
                  <a:txBody>
                    <a:bodyPr/>
                    <a:lstStyle/>
                    <a:p>
                      <a:pPr marL="0" indent="0">
                        <a:buNone/>
                      </a:pPr>
                      <a:r>
                        <a:rPr lang="en-US" sz="2400" b="1" dirty="0">
                          <a:solidFill>
                            <a:srgbClr val="FFFFFF"/>
                          </a:solidFill>
                          <a:latin typeface="Calibri" pitchFamily="34" charset="0"/>
                          <a:ea typeface="Calibri" pitchFamily="34" charset="-122"/>
                          <a:cs typeface="Calibri" pitchFamily="34" charset="-120"/>
                        </a:rPr>
                        <a:t>Concept</a:t>
                      </a:r>
                      <a:endParaRPr lang="en-US" sz="2400" dirty="0">
                        <a:latin typeface="Calibri" charset="0"/>
                        <a:ea typeface="Calibri" charset="0"/>
                        <a:cs typeface="Calibri" charset="0"/>
                      </a:endParaRPr>
                    </a:p>
                  </a:txBody>
                  <a:tcPr marL="76200" marR="76200" marT="50800" marB="50800" anchor="ctr">
                    <a:lnL w="9525" cap="flat" cmpd="sng" algn="ctr">
                      <a:solidFill>
                        <a:srgbClr val="E1E0DC"/>
                      </a:solidFill>
                      <a:prstDash val="solid"/>
                      <a:round/>
                      <a:headEnd type="none" w="med" len="med"/>
                      <a:tailEnd type="none" w="med" len="med"/>
                    </a:lnL>
                    <a:lnR w="9525" cap="flat" cmpd="sng" algn="ctr">
                      <a:solidFill>
                        <a:srgbClr val="E1E0DC"/>
                      </a:solidFill>
                      <a:prstDash val="solid"/>
                      <a:round/>
                      <a:headEnd type="none" w="med" len="med"/>
                      <a:tailEnd type="none" w="med" len="med"/>
                    </a:lnR>
                    <a:lnT w="9525" cap="flat" cmpd="sng" algn="ctr">
                      <a:solidFill>
                        <a:srgbClr val="E1E0DC"/>
                      </a:solidFill>
                      <a:prstDash val="solid"/>
                      <a:round/>
                      <a:headEnd type="none" w="med" len="med"/>
                      <a:tailEnd type="none" w="med" len="med"/>
                    </a:lnT>
                    <a:lnB w="9525" cap="flat" cmpd="sng" algn="ctr">
                      <a:solidFill>
                        <a:srgbClr val="E1E0DC"/>
                      </a:solidFill>
                      <a:prstDash val="solid"/>
                      <a:round/>
                      <a:headEnd type="none" w="med" len="med"/>
                      <a:tailEnd type="none" w="med" len="med"/>
                    </a:lnB>
                    <a:solidFill>
                      <a:srgbClr val="4A4F57"/>
                    </a:solidFill>
                  </a:tcPr>
                </a:tc>
                <a:tc>
                  <a:txBody>
                    <a:bodyPr/>
                    <a:lstStyle/>
                    <a:p>
                      <a:pPr marL="0" indent="0">
                        <a:buNone/>
                      </a:pPr>
                      <a:r>
                        <a:rPr lang="en-US" sz="2400" b="1" dirty="0">
                          <a:solidFill>
                            <a:srgbClr val="FFFFFF"/>
                          </a:solidFill>
                          <a:latin typeface="Calibri" pitchFamily="34" charset="0"/>
                          <a:ea typeface="Calibri" pitchFamily="34" charset="-122"/>
                          <a:cs typeface="Calibri" pitchFamily="34" charset="-120"/>
                        </a:rPr>
                        <a:t>Vision Pro</a:t>
                      </a:r>
                      <a:endParaRPr lang="en-US" sz="2400" dirty="0">
                        <a:latin typeface="Calibri" charset="0"/>
                        <a:ea typeface="Calibri" charset="0"/>
                        <a:cs typeface="Calibri" charset="0"/>
                      </a:endParaRPr>
                    </a:p>
                  </a:txBody>
                  <a:tcPr marL="76200" marR="76200" marT="50800" marB="50800" anchor="ctr">
                    <a:lnL w="9525" cap="flat" cmpd="sng" algn="ctr">
                      <a:solidFill>
                        <a:srgbClr val="E1E0DC"/>
                      </a:solidFill>
                      <a:prstDash val="solid"/>
                      <a:round/>
                      <a:headEnd type="none" w="med" len="med"/>
                      <a:tailEnd type="none" w="med" len="med"/>
                    </a:lnL>
                    <a:lnR w="9525" cap="flat" cmpd="sng" algn="ctr">
                      <a:solidFill>
                        <a:srgbClr val="E1E0DC"/>
                      </a:solidFill>
                      <a:prstDash val="solid"/>
                      <a:round/>
                      <a:headEnd type="none" w="med" len="med"/>
                      <a:tailEnd type="none" w="med" len="med"/>
                    </a:lnR>
                    <a:lnT w="9525" cap="flat" cmpd="sng" algn="ctr">
                      <a:solidFill>
                        <a:srgbClr val="E1E0DC"/>
                      </a:solidFill>
                      <a:prstDash val="solid"/>
                      <a:round/>
                      <a:headEnd type="none" w="med" len="med"/>
                      <a:tailEnd type="none" w="med" len="med"/>
                    </a:lnT>
                    <a:lnB w="9525" cap="flat" cmpd="sng" algn="ctr">
                      <a:solidFill>
                        <a:srgbClr val="E1E0DC"/>
                      </a:solidFill>
                      <a:prstDash val="solid"/>
                      <a:round/>
                      <a:headEnd type="none" w="med" len="med"/>
                      <a:tailEnd type="none" w="med" len="med"/>
                    </a:lnB>
                    <a:solidFill>
                      <a:srgbClr val="4A4F57"/>
                    </a:solidFill>
                  </a:tcPr>
                </a:tc>
                <a:tc>
                  <a:txBody>
                    <a:bodyPr/>
                    <a:lstStyle/>
                    <a:p>
                      <a:pPr marL="0" indent="0">
                        <a:buNone/>
                      </a:pPr>
                      <a:r>
                        <a:rPr lang="en-US" sz="2400" b="1" dirty="0">
                          <a:solidFill>
                            <a:srgbClr val="FFFFFF"/>
                          </a:solidFill>
                          <a:latin typeface="Calibri" pitchFamily="34" charset="0"/>
                          <a:ea typeface="Calibri" pitchFamily="34" charset="-122"/>
                          <a:cs typeface="Calibri" pitchFamily="34" charset="-120"/>
                        </a:rPr>
                        <a:t>iPad</a:t>
                      </a:r>
                      <a:endParaRPr lang="en-US" sz="2400" dirty="0">
                        <a:latin typeface="Calibri" charset="0"/>
                        <a:ea typeface="Calibri" charset="0"/>
                        <a:cs typeface="Calibri" charset="0"/>
                      </a:endParaRPr>
                    </a:p>
                  </a:txBody>
                  <a:tcPr marL="76200" marR="76200" marT="50800" marB="50800" anchor="ctr">
                    <a:lnL w="9525" cap="flat" cmpd="sng" algn="ctr">
                      <a:solidFill>
                        <a:srgbClr val="E1E0DC"/>
                      </a:solidFill>
                      <a:prstDash val="solid"/>
                      <a:round/>
                      <a:headEnd type="none" w="med" len="med"/>
                      <a:tailEnd type="none" w="med" len="med"/>
                    </a:lnL>
                    <a:lnR w="9525" cap="flat" cmpd="sng" algn="ctr">
                      <a:solidFill>
                        <a:srgbClr val="E1E0DC"/>
                      </a:solidFill>
                      <a:prstDash val="solid"/>
                      <a:round/>
                      <a:headEnd type="none" w="med" len="med"/>
                      <a:tailEnd type="none" w="med" len="med"/>
                    </a:lnR>
                    <a:lnT w="9525" cap="flat" cmpd="sng" algn="ctr">
                      <a:solidFill>
                        <a:srgbClr val="E1E0DC"/>
                      </a:solidFill>
                      <a:prstDash val="solid"/>
                      <a:round/>
                      <a:headEnd type="none" w="med" len="med"/>
                      <a:tailEnd type="none" w="med" len="med"/>
                    </a:lnT>
                    <a:lnB w="9525" cap="flat" cmpd="sng" algn="ctr">
                      <a:solidFill>
                        <a:srgbClr val="E1E0DC"/>
                      </a:solidFill>
                      <a:prstDash val="solid"/>
                      <a:round/>
                      <a:headEnd type="none" w="med" len="med"/>
                      <a:tailEnd type="none" w="med" len="med"/>
                    </a:lnB>
                    <a:solidFill>
                      <a:srgbClr val="4A4F57"/>
                    </a:solidFill>
                  </a:tcPr>
                </a:tc>
                <a:extLst>
                  <a:ext uri="{0D108BD9-81ED-4DB2-BD59-A6C34878D82A}">
                    <a16:rowId xmlns:a16="http://schemas.microsoft.com/office/drawing/2014/main" val="10000"/>
                  </a:ext>
                </a:extLst>
              </a:tr>
              <a:tr h="502920">
                <a:tc>
                  <a:txBody>
                    <a:bodyPr/>
                    <a:lstStyle/>
                    <a:p>
                      <a:pPr marL="0" indent="0">
                        <a:buNone/>
                      </a:pPr>
                      <a:r>
                        <a:rPr lang="en-US" sz="2400" dirty="0">
                          <a:solidFill>
                            <a:srgbClr val="23262B"/>
                          </a:solidFill>
                          <a:latin typeface="Calibri" pitchFamily="34" charset="0"/>
                          <a:ea typeface="Calibri" pitchFamily="34" charset="-122"/>
                          <a:cs typeface="Calibri" pitchFamily="34" charset="-120"/>
                        </a:rPr>
                        <a:t>Entry point</a:t>
                      </a:r>
                      <a:endParaRPr lang="en-US" sz="2400" dirty="0">
                        <a:latin typeface="Calibri" charset="0"/>
                        <a:ea typeface="Calibri" charset="0"/>
                        <a:cs typeface="Calibri" charset="0"/>
                      </a:endParaRPr>
                    </a:p>
                  </a:txBody>
                  <a:tcPr marL="76200" marR="76200" marT="50800" marB="50800" anchor="ctr">
                    <a:lnL w="9525" cap="flat" cmpd="sng" algn="ctr">
                      <a:solidFill>
                        <a:srgbClr val="E1E0DC"/>
                      </a:solidFill>
                      <a:prstDash val="solid"/>
                      <a:round/>
                      <a:headEnd type="none" w="med" len="med"/>
                      <a:tailEnd type="none" w="med" len="med"/>
                    </a:lnL>
                    <a:lnR w="9525" cap="flat" cmpd="sng" algn="ctr">
                      <a:solidFill>
                        <a:srgbClr val="E1E0DC"/>
                      </a:solidFill>
                      <a:prstDash val="solid"/>
                      <a:round/>
                      <a:headEnd type="none" w="med" len="med"/>
                      <a:tailEnd type="none" w="med" len="med"/>
                    </a:lnR>
                    <a:lnT w="9525" cap="flat" cmpd="sng" algn="ctr">
                      <a:solidFill>
                        <a:srgbClr val="E1E0DC"/>
                      </a:solidFill>
                      <a:prstDash val="solid"/>
                      <a:round/>
                      <a:headEnd type="none" w="med" len="med"/>
                      <a:tailEnd type="none" w="med" len="med"/>
                    </a:lnT>
                    <a:lnB w="9525" cap="flat" cmpd="sng" algn="ctr">
                      <a:solidFill>
                        <a:srgbClr val="E1E0DC"/>
                      </a:solidFill>
                      <a:prstDash val="solid"/>
                      <a:round/>
                      <a:headEnd type="none" w="med" len="med"/>
                      <a:tailEnd type="none" w="med" len="med"/>
                    </a:lnB>
                  </a:tcPr>
                </a:tc>
                <a:tc>
                  <a:txBody>
                    <a:bodyPr/>
                    <a:lstStyle/>
                    <a:p>
                      <a:pPr marL="0" indent="0">
                        <a:buNone/>
                      </a:pPr>
                      <a:r>
                        <a:rPr lang="en-US" sz="2400" dirty="0">
                          <a:solidFill>
                            <a:srgbClr val="23262B"/>
                          </a:solidFill>
                          <a:latin typeface="Calibri" pitchFamily="34" charset="0"/>
                          <a:ea typeface="Calibri" pitchFamily="34" charset="-122"/>
                          <a:cs typeface="Calibri" pitchFamily="34" charset="-120"/>
                        </a:rPr>
                        <a:t>ImmersiveSpace</a:t>
                      </a:r>
                      <a:endParaRPr lang="en-US" sz="2400" dirty="0">
                        <a:latin typeface="Calibri" charset="0"/>
                        <a:ea typeface="Calibri" charset="0"/>
                        <a:cs typeface="Calibri" charset="0"/>
                      </a:endParaRPr>
                    </a:p>
                  </a:txBody>
                  <a:tcPr marL="76200" marR="76200" marT="50800" marB="50800" anchor="ctr">
                    <a:lnL w="9525" cap="flat" cmpd="sng" algn="ctr">
                      <a:solidFill>
                        <a:srgbClr val="E1E0DC"/>
                      </a:solidFill>
                      <a:prstDash val="solid"/>
                      <a:round/>
                      <a:headEnd type="none" w="med" len="med"/>
                      <a:tailEnd type="none" w="med" len="med"/>
                    </a:lnL>
                    <a:lnR w="9525" cap="flat" cmpd="sng" algn="ctr">
                      <a:solidFill>
                        <a:srgbClr val="E1E0DC"/>
                      </a:solidFill>
                      <a:prstDash val="solid"/>
                      <a:round/>
                      <a:headEnd type="none" w="med" len="med"/>
                      <a:tailEnd type="none" w="med" len="med"/>
                    </a:lnR>
                    <a:lnT w="9525" cap="flat" cmpd="sng" algn="ctr">
                      <a:solidFill>
                        <a:srgbClr val="E1E0DC"/>
                      </a:solidFill>
                      <a:prstDash val="solid"/>
                      <a:round/>
                      <a:headEnd type="none" w="med" len="med"/>
                      <a:tailEnd type="none" w="med" len="med"/>
                    </a:lnT>
                    <a:lnB w="9525" cap="flat" cmpd="sng" algn="ctr">
                      <a:solidFill>
                        <a:srgbClr val="E1E0DC"/>
                      </a:solidFill>
                      <a:prstDash val="solid"/>
                      <a:round/>
                      <a:headEnd type="none" w="med" len="med"/>
                      <a:tailEnd type="none" w="med" len="med"/>
                    </a:lnB>
                  </a:tcPr>
                </a:tc>
                <a:tc>
                  <a:txBody>
                    <a:bodyPr/>
                    <a:lstStyle/>
                    <a:p>
                      <a:pPr marL="0" indent="0">
                        <a:buNone/>
                      </a:pPr>
                      <a:r>
                        <a:rPr lang="en-US" sz="2400" dirty="0">
                          <a:solidFill>
                            <a:srgbClr val="23262B"/>
                          </a:solidFill>
                          <a:latin typeface="Calibri" pitchFamily="34" charset="0"/>
                          <a:ea typeface="Calibri" pitchFamily="34" charset="-122"/>
                          <a:cs typeface="Calibri" pitchFamily="34" charset="-120"/>
                        </a:rPr>
                        <a:t>WindowGroup only</a:t>
                      </a:r>
                      <a:endParaRPr lang="en-US" sz="2400" dirty="0">
                        <a:latin typeface="Calibri" charset="0"/>
                        <a:ea typeface="Calibri" charset="0"/>
                        <a:cs typeface="Calibri" charset="0"/>
                      </a:endParaRPr>
                    </a:p>
                  </a:txBody>
                  <a:tcPr marL="76200" marR="76200" marT="50800" marB="50800" anchor="ctr">
                    <a:lnL w="9525" cap="flat" cmpd="sng" algn="ctr">
                      <a:solidFill>
                        <a:srgbClr val="E1E0DC"/>
                      </a:solidFill>
                      <a:prstDash val="solid"/>
                      <a:round/>
                      <a:headEnd type="none" w="med" len="med"/>
                      <a:tailEnd type="none" w="med" len="med"/>
                    </a:lnL>
                    <a:lnR w="9525" cap="flat" cmpd="sng" algn="ctr">
                      <a:solidFill>
                        <a:srgbClr val="E1E0DC"/>
                      </a:solidFill>
                      <a:prstDash val="solid"/>
                      <a:round/>
                      <a:headEnd type="none" w="med" len="med"/>
                      <a:tailEnd type="none" w="med" len="med"/>
                    </a:lnR>
                    <a:lnT w="9525" cap="flat" cmpd="sng" algn="ctr">
                      <a:solidFill>
                        <a:srgbClr val="E1E0DC"/>
                      </a:solidFill>
                      <a:prstDash val="solid"/>
                      <a:round/>
                      <a:headEnd type="none" w="med" len="med"/>
                      <a:tailEnd type="none" w="med" len="med"/>
                    </a:lnT>
                    <a:lnB w="9525" cap="flat" cmpd="sng" algn="ctr">
                      <a:solidFill>
                        <a:srgbClr val="E1E0DC"/>
                      </a:solidFill>
                      <a:prstDash val="solid"/>
                      <a:round/>
                      <a:headEnd type="none" w="med" len="med"/>
                      <a:tailEnd type="none" w="med" len="med"/>
                    </a:lnB>
                  </a:tcPr>
                </a:tc>
                <a:extLst>
                  <a:ext uri="{0D108BD9-81ED-4DB2-BD59-A6C34878D82A}">
                    <a16:rowId xmlns:a16="http://schemas.microsoft.com/office/drawing/2014/main" val="10001"/>
                  </a:ext>
                </a:extLst>
              </a:tr>
              <a:tr h="502920">
                <a:tc>
                  <a:txBody>
                    <a:bodyPr/>
                    <a:lstStyle/>
                    <a:p>
                      <a:pPr marL="0" indent="0">
                        <a:buNone/>
                      </a:pPr>
                      <a:r>
                        <a:rPr lang="en-US" sz="2400" dirty="0">
                          <a:solidFill>
                            <a:srgbClr val="23262B"/>
                          </a:solidFill>
                          <a:latin typeface="Calibri" pitchFamily="34" charset="0"/>
                          <a:ea typeface="Calibri" pitchFamily="34" charset="-122"/>
                          <a:cs typeface="Calibri" pitchFamily="34" charset="-120"/>
                        </a:rPr>
                        <a:t>AR view</a:t>
                      </a:r>
                      <a:endParaRPr lang="en-US" sz="2400" dirty="0">
                        <a:latin typeface="Calibri" charset="0"/>
                        <a:ea typeface="Calibri" charset="0"/>
                        <a:cs typeface="Calibri" charset="0"/>
                      </a:endParaRPr>
                    </a:p>
                  </a:txBody>
                  <a:tcPr marL="76200" marR="76200" marT="50800" marB="50800" anchor="ctr">
                    <a:lnL w="9525" cap="flat" cmpd="sng" algn="ctr">
                      <a:solidFill>
                        <a:srgbClr val="E1E0DC"/>
                      </a:solidFill>
                      <a:prstDash val="solid"/>
                      <a:round/>
                      <a:headEnd type="none" w="med" len="med"/>
                      <a:tailEnd type="none" w="med" len="med"/>
                    </a:lnL>
                    <a:lnR w="9525" cap="flat" cmpd="sng" algn="ctr">
                      <a:solidFill>
                        <a:srgbClr val="E1E0DC"/>
                      </a:solidFill>
                      <a:prstDash val="solid"/>
                      <a:round/>
                      <a:headEnd type="none" w="med" len="med"/>
                      <a:tailEnd type="none" w="med" len="med"/>
                    </a:lnR>
                    <a:lnT w="9525" cap="flat" cmpd="sng" algn="ctr">
                      <a:solidFill>
                        <a:srgbClr val="E1E0DC"/>
                      </a:solidFill>
                      <a:prstDash val="solid"/>
                      <a:round/>
                      <a:headEnd type="none" w="med" len="med"/>
                      <a:tailEnd type="none" w="med" len="med"/>
                    </a:lnT>
                    <a:lnB w="9525" cap="flat" cmpd="sng" algn="ctr">
                      <a:solidFill>
                        <a:srgbClr val="E1E0DC"/>
                      </a:solidFill>
                      <a:prstDash val="solid"/>
                      <a:round/>
                      <a:headEnd type="none" w="med" len="med"/>
                      <a:tailEnd type="none" w="med" len="med"/>
                    </a:lnB>
                  </a:tcPr>
                </a:tc>
                <a:tc>
                  <a:txBody>
                    <a:bodyPr/>
                    <a:lstStyle/>
                    <a:p>
                      <a:pPr marL="0" indent="0">
                        <a:buNone/>
                      </a:pPr>
                      <a:r>
                        <a:rPr lang="en-US" sz="2400" dirty="0">
                          <a:solidFill>
                            <a:srgbClr val="23262B"/>
                          </a:solidFill>
                          <a:latin typeface="Calibri" pitchFamily="34" charset="0"/>
                          <a:ea typeface="Calibri" pitchFamily="34" charset="-122"/>
                          <a:cs typeface="Calibri" pitchFamily="34" charset="-120"/>
                        </a:rPr>
                        <a:t>RealityView</a:t>
                      </a:r>
                      <a:endParaRPr lang="en-US" sz="2400" dirty="0">
                        <a:latin typeface="Calibri" charset="0"/>
                        <a:ea typeface="Calibri" charset="0"/>
                        <a:cs typeface="Calibri" charset="0"/>
                      </a:endParaRPr>
                    </a:p>
                  </a:txBody>
                  <a:tcPr marL="76200" marR="76200" marT="50800" marB="50800" anchor="ctr">
                    <a:lnL w="9525" cap="flat" cmpd="sng" algn="ctr">
                      <a:solidFill>
                        <a:srgbClr val="E1E0DC"/>
                      </a:solidFill>
                      <a:prstDash val="solid"/>
                      <a:round/>
                      <a:headEnd type="none" w="med" len="med"/>
                      <a:tailEnd type="none" w="med" len="med"/>
                    </a:lnL>
                    <a:lnR w="9525" cap="flat" cmpd="sng" algn="ctr">
                      <a:solidFill>
                        <a:srgbClr val="E1E0DC"/>
                      </a:solidFill>
                      <a:prstDash val="solid"/>
                      <a:round/>
                      <a:headEnd type="none" w="med" len="med"/>
                      <a:tailEnd type="none" w="med" len="med"/>
                    </a:lnR>
                    <a:lnT w="9525" cap="flat" cmpd="sng" algn="ctr">
                      <a:solidFill>
                        <a:srgbClr val="E1E0DC"/>
                      </a:solidFill>
                      <a:prstDash val="solid"/>
                      <a:round/>
                      <a:headEnd type="none" w="med" len="med"/>
                      <a:tailEnd type="none" w="med" len="med"/>
                    </a:lnT>
                    <a:lnB w="9525" cap="flat" cmpd="sng" algn="ctr">
                      <a:solidFill>
                        <a:srgbClr val="E1E0DC"/>
                      </a:solidFill>
                      <a:prstDash val="solid"/>
                      <a:round/>
                      <a:headEnd type="none" w="med" len="med"/>
                      <a:tailEnd type="none" w="med" len="med"/>
                    </a:lnB>
                  </a:tcPr>
                </a:tc>
                <a:tc>
                  <a:txBody>
                    <a:bodyPr/>
                    <a:lstStyle/>
                    <a:p>
                      <a:pPr marL="0" indent="0">
                        <a:buNone/>
                      </a:pPr>
                      <a:r>
                        <a:rPr lang="en-US" sz="2400" dirty="0">
                          <a:solidFill>
                            <a:srgbClr val="23262B"/>
                          </a:solidFill>
                          <a:latin typeface="Calibri" pitchFamily="34" charset="0"/>
                          <a:ea typeface="Calibri" pitchFamily="34" charset="-122"/>
                          <a:cs typeface="Calibri" pitchFamily="34" charset="-120"/>
                        </a:rPr>
                        <a:t>ARView (UIKit bridge)</a:t>
                      </a:r>
                      <a:endParaRPr lang="en-US" sz="2400" dirty="0">
                        <a:latin typeface="Calibri" charset="0"/>
                        <a:ea typeface="Calibri" charset="0"/>
                        <a:cs typeface="Calibri" charset="0"/>
                      </a:endParaRPr>
                    </a:p>
                  </a:txBody>
                  <a:tcPr marL="76200" marR="76200" marT="50800" marB="50800" anchor="ctr">
                    <a:lnL w="9525" cap="flat" cmpd="sng" algn="ctr">
                      <a:solidFill>
                        <a:srgbClr val="E1E0DC"/>
                      </a:solidFill>
                      <a:prstDash val="solid"/>
                      <a:round/>
                      <a:headEnd type="none" w="med" len="med"/>
                      <a:tailEnd type="none" w="med" len="med"/>
                    </a:lnL>
                    <a:lnR w="9525" cap="flat" cmpd="sng" algn="ctr">
                      <a:solidFill>
                        <a:srgbClr val="E1E0DC"/>
                      </a:solidFill>
                      <a:prstDash val="solid"/>
                      <a:round/>
                      <a:headEnd type="none" w="med" len="med"/>
                      <a:tailEnd type="none" w="med" len="med"/>
                    </a:lnR>
                    <a:lnT w="9525" cap="flat" cmpd="sng" algn="ctr">
                      <a:solidFill>
                        <a:srgbClr val="E1E0DC"/>
                      </a:solidFill>
                      <a:prstDash val="solid"/>
                      <a:round/>
                      <a:headEnd type="none" w="med" len="med"/>
                      <a:tailEnd type="none" w="med" len="med"/>
                    </a:lnT>
                    <a:lnB w="9525" cap="flat" cmpd="sng" algn="ctr">
                      <a:solidFill>
                        <a:srgbClr val="E1E0DC"/>
                      </a:solidFill>
                      <a:prstDash val="solid"/>
                      <a:round/>
                      <a:headEnd type="none" w="med" len="med"/>
                      <a:tailEnd type="none" w="med" len="med"/>
                    </a:lnB>
                  </a:tcPr>
                </a:tc>
                <a:extLst>
                  <a:ext uri="{0D108BD9-81ED-4DB2-BD59-A6C34878D82A}">
                    <a16:rowId xmlns:a16="http://schemas.microsoft.com/office/drawing/2014/main" val="10002"/>
                  </a:ext>
                </a:extLst>
              </a:tr>
              <a:tr h="502920">
                <a:tc>
                  <a:txBody>
                    <a:bodyPr/>
                    <a:lstStyle/>
                    <a:p>
                      <a:pPr marL="0" indent="0">
                        <a:buNone/>
                      </a:pPr>
                      <a:r>
                        <a:rPr lang="en-US" sz="2400" dirty="0">
                          <a:solidFill>
                            <a:srgbClr val="23262B"/>
                          </a:solidFill>
                          <a:latin typeface="Calibri" pitchFamily="34" charset="0"/>
                          <a:ea typeface="Calibri" pitchFamily="34" charset="-122"/>
                          <a:cs typeface="Calibri" pitchFamily="34" charset="-120"/>
                        </a:rPr>
                        <a:t>Gesture</a:t>
                      </a:r>
                      <a:endParaRPr lang="en-US" sz="2400" dirty="0">
                        <a:latin typeface="Calibri" charset="0"/>
                        <a:ea typeface="Calibri" charset="0"/>
                        <a:cs typeface="Calibri" charset="0"/>
                      </a:endParaRPr>
                    </a:p>
                  </a:txBody>
                  <a:tcPr marL="76200" marR="76200" marT="50800" marB="50800" anchor="ctr">
                    <a:lnL w="9525" cap="flat" cmpd="sng" algn="ctr">
                      <a:solidFill>
                        <a:srgbClr val="E1E0DC"/>
                      </a:solidFill>
                      <a:prstDash val="solid"/>
                      <a:round/>
                      <a:headEnd type="none" w="med" len="med"/>
                      <a:tailEnd type="none" w="med" len="med"/>
                    </a:lnL>
                    <a:lnR w="9525" cap="flat" cmpd="sng" algn="ctr">
                      <a:solidFill>
                        <a:srgbClr val="E1E0DC"/>
                      </a:solidFill>
                      <a:prstDash val="solid"/>
                      <a:round/>
                      <a:headEnd type="none" w="med" len="med"/>
                      <a:tailEnd type="none" w="med" len="med"/>
                    </a:lnR>
                    <a:lnT w="9525" cap="flat" cmpd="sng" algn="ctr">
                      <a:solidFill>
                        <a:srgbClr val="E1E0DC"/>
                      </a:solidFill>
                      <a:prstDash val="solid"/>
                      <a:round/>
                      <a:headEnd type="none" w="med" len="med"/>
                      <a:tailEnd type="none" w="med" len="med"/>
                    </a:lnT>
                    <a:lnB w="9525" cap="flat" cmpd="sng" algn="ctr">
                      <a:solidFill>
                        <a:srgbClr val="E1E0DC"/>
                      </a:solidFill>
                      <a:prstDash val="solid"/>
                      <a:round/>
                      <a:headEnd type="none" w="med" len="med"/>
                      <a:tailEnd type="none" w="med" len="med"/>
                    </a:lnB>
                  </a:tcPr>
                </a:tc>
                <a:tc>
                  <a:txBody>
                    <a:bodyPr/>
                    <a:lstStyle/>
                    <a:p>
                      <a:pPr marL="0" indent="0">
                        <a:buNone/>
                      </a:pPr>
                      <a:r>
                        <a:rPr lang="en-US" sz="2400" dirty="0">
                          <a:solidFill>
                            <a:srgbClr val="23262B"/>
                          </a:solidFill>
                          <a:latin typeface="Calibri" pitchFamily="34" charset="0"/>
                          <a:ea typeface="Calibri" pitchFamily="34" charset="-122"/>
                          <a:cs typeface="Calibri" pitchFamily="34" charset="-120"/>
                        </a:rPr>
                        <a:t>Gaze + pinch</a:t>
                      </a:r>
                      <a:endParaRPr lang="en-US" sz="2400" dirty="0">
                        <a:latin typeface="Calibri" charset="0"/>
                        <a:ea typeface="Calibri" charset="0"/>
                        <a:cs typeface="Calibri" charset="0"/>
                      </a:endParaRPr>
                    </a:p>
                  </a:txBody>
                  <a:tcPr marL="76200" marR="76200" marT="50800" marB="50800" anchor="ctr">
                    <a:lnL w="9525" cap="flat" cmpd="sng" algn="ctr">
                      <a:solidFill>
                        <a:srgbClr val="E1E0DC"/>
                      </a:solidFill>
                      <a:prstDash val="solid"/>
                      <a:round/>
                      <a:headEnd type="none" w="med" len="med"/>
                      <a:tailEnd type="none" w="med" len="med"/>
                    </a:lnL>
                    <a:lnR w="9525" cap="flat" cmpd="sng" algn="ctr">
                      <a:solidFill>
                        <a:srgbClr val="E1E0DC"/>
                      </a:solidFill>
                      <a:prstDash val="solid"/>
                      <a:round/>
                      <a:headEnd type="none" w="med" len="med"/>
                      <a:tailEnd type="none" w="med" len="med"/>
                    </a:lnR>
                    <a:lnT w="9525" cap="flat" cmpd="sng" algn="ctr">
                      <a:solidFill>
                        <a:srgbClr val="E1E0DC"/>
                      </a:solidFill>
                      <a:prstDash val="solid"/>
                      <a:round/>
                      <a:headEnd type="none" w="med" len="med"/>
                      <a:tailEnd type="none" w="med" len="med"/>
                    </a:lnT>
                    <a:lnB w="9525" cap="flat" cmpd="sng" algn="ctr">
                      <a:solidFill>
                        <a:srgbClr val="E1E0DC"/>
                      </a:solidFill>
                      <a:prstDash val="solid"/>
                      <a:round/>
                      <a:headEnd type="none" w="med" len="med"/>
                      <a:tailEnd type="none" w="med" len="med"/>
                    </a:lnB>
                  </a:tcPr>
                </a:tc>
                <a:tc>
                  <a:txBody>
                    <a:bodyPr/>
                    <a:lstStyle/>
                    <a:p>
                      <a:pPr marL="0" indent="0">
                        <a:buNone/>
                      </a:pPr>
                      <a:r>
                        <a:rPr lang="en-US" sz="2400" dirty="0">
                          <a:solidFill>
                            <a:srgbClr val="23262B"/>
                          </a:solidFill>
                          <a:latin typeface="Calibri" pitchFamily="34" charset="0"/>
                          <a:ea typeface="Calibri" pitchFamily="34" charset="-122"/>
                          <a:cs typeface="Calibri" pitchFamily="34" charset="-120"/>
                        </a:rPr>
                        <a:t>Screen tap</a:t>
                      </a:r>
                      <a:endParaRPr lang="en-US" sz="2400" dirty="0">
                        <a:latin typeface="Calibri" charset="0"/>
                        <a:ea typeface="Calibri" charset="0"/>
                        <a:cs typeface="Calibri" charset="0"/>
                      </a:endParaRPr>
                    </a:p>
                  </a:txBody>
                  <a:tcPr marL="76200" marR="76200" marT="50800" marB="50800" anchor="ctr">
                    <a:lnL w="9525" cap="flat" cmpd="sng" algn="ctr">
                      <a:solidFill>
                        <a:srgbClr val="E1E0DC"/>
                      </a:solidFill>
                      <a:prstDash val="solid"/>
                      <a:round/>
                      <a:headEnd type="none" w="med" len="med"/>
                      <a:tailEnd type="none" w="med" len="med"/>
                    </a:lnL>
                    <a:lnR w="9525" cap="flat" cmpd="sng" algn="ctr">
                      <a:solidFill>
                        <a:srgbClr val="E1E0DC"/>
                      </a:solidFill>
                      <a:prstDash val="solid"/>
                      <a:round/>
                      <a:headEnd type="none" w="med" len="med"/>
                      <a:tailEnd type="none" w="med" len="med"/>
                    </a:lnR>
                    <a:lnT w="9525" cap="flat" cmpd="sng" algn="ctr">
                      <a:solidFill>
                        <a:srgbClr val="E1E0DC"/>
                      </a:solidFill>
                      <a:prstDash val="solid"/>
                      <a:round/>
                      <a:headEnd type="none" w="med" len="med"/>
                      <a:tailEnd type="none" w="med" len="med"/>
                    </a:lnT>
                    <a:lnB w="9525" cap="flat" cmpd="sng" algn="ctr">
                      <a:solidFill>
                        <a:srgbClr val="E1E0DC"/>
                      </a:solidFill>
                      <a:prstDash val="solid"/>
                      <a:round/>
                      <a:headEnd type="none" w="med" len="med"/>
                      <a:tailEnd type="none" w="med" len="med"/>
                    </a:lnB>
                  </a:tcPr>
                </a:tc>
                <a:extLst>
                  <a:ext uri="{0D108BD9-81ED-4DB2-BD59-A6C34878D82A}">
                    <a16:rowId xmlns:a16="http://schemas.microsoft.com/office/drawing/2014/main" val="10003"/>
                  </a:ext>
                </a:extLst>
              </a:tr>
              <a:tr h="502920">
                <a:tc>
                  <a:txBody>
                    <a:bodyPr/>
                    <a:lstStyle/>
                    <a:p>
                      <a:pPr marL="0" indent="0">
                        <a:buNone/>
                      </a:pPr>
                      <a:r>
                        <a:rPr lang="en-US" sz="2400" dirty="0">
                          <a:solidFill>
                            <a:srgbClr val="23262B"/>
                          </a:solidFill>
                          <a:latin typeface="Calibri" pitchFamily="34" charset="0"/>
                          <a:ea typeface="Calibri" pitchFamily="34" charset="-122"/>
                          <a:cs typeface="Calibri" pitchFamily="34" charset="-120"/>
                        </a:rPr>
                        <a:t>Mesh access</a:t>
                      </a:r>
                      <a:endParaRPr lang="en-US" sz="2400" dirty="0">
                        <a:latin typeface="Calibri" charset="0"/>
                        <a:ea typeface="Calibri" charset="0"/>
                        <a:cs typeface="Calibri" charset="0"/>
                      </a:endParaRPr>
                    </a:p>
                  </a:txBody>
                  <a:tcPr marL="76200" marR="76200" marT="50800" marB="50800" anchor="ctr">
                    <a:lnL w="9525" cap="flat" cmpd="sng" algn="ctr">
                      <a:solidFill>
                        <a:srgbClr val="E1E0DC"/>
                      </a:solidFill>
                      <a:prstDash val="solid"/>
                      <a:round/>
                      <a:headEnd type="none" w="med" len="med"/>
                      <a:tailEnd type="none" w="med" len="med"/>
                    </a:lnL>
                    <a:lnR w="9525" cap="flat" cmpd="sng" algn="ctr">
                      <a:solidFill>
                        <a:srgbClr val="E1E0DC"/>
                      </a:solidFill>
                      <a:prstDash val="solid"/>
                      <a:round/>
                      <a:headEnd type="none" w="med" len="med"/>
                      <a:tailEnd type="none" w="med" len="med"/>
                    </a:lnR>
                    <a:lnT w="9525" cap="flat" cmpd="sng" algn="ctr">
                      <a:solidFill>
                        <a:srgbClr val="E1E0DC"/>
                      </a:solidFill>
                      <a:prstDash val="solid"/>
                      <a:round/>
                      <a:headEnd type="none" w="med" len="med"/>
                      <a:tailEnd type="none" w="med" len="med"/>
                    </a:lnT>
                    <a:lnB w="9525" cap="flat" cmpd="sng" algn="ctr">
                      <a:solidFill>
                        <a:srgbClr val="E1E0DC"/>
                      </a:solidFill>
                      <a:prstDash val="solid"/>
                      <a:round/>
                      <a:headEnd type="none" w="med" len="med"/>
                      <a:tailEnd type="none" w="med" len="med"/>
                    </a:lnB>
                  </a:tcPr>
                </a:tc>
                <a:tc>
                  <a:txBody>
                    <a:bodyPr/>
                    <a:lstStyle/>
                    <a:p>
                      <a:pPr marL="0" indent="0">
                        <a:buNone/>
                      </a:pPr>
                      <a:r>
                        <a:rPr lang="en-US" sz="2400" dirty="0">
                          <a:solidFill>
                            <a:srgbClr val="23262B"/>
                          </a:solidFill>
                          <a:latin typeface="Calibri" pitchFamily="34" charset="0"/>
                          <a:ea typeface="Calibri" pitchFamily="34" charset="-122"/>
                          <a:cs typeface="Calibri" pitchFamily="34" charset="-120"/>
                        </a:rPr>
                        <a:t>SceneReconstructionProvider</a:t>
                      </a:r>
                      <a:endParaRPr lang="en-US" sz="2400" dirty="0">
                        <a:latin typeface="Calibri" charset="0"/>
                        <a:ea typeface="Calibri" charset="0"/>
                        <a:cs typeface="Calibri" charset="0"/>
                      </a:endParaRPr>
                    </a:p>
                  </a:txBody>
                  <a:tcPr marL="76200" marR="76200" marT="50800" marB="50800" anchor="ctr">
                    <a:lnL w="9525" cap="flat" cmpd="sng" algn="ctr">
                      <a:solidFill>
                        <a:srgbClr val="E1E0DC"/>
                      </a:solidFill>
                      <a:prstDash val="solid"/>
                      <a:round/>
                      <a:headEnd type="none" w="med" len="med"/>
                      <a:tailEnd type="none" w="med" len="med"/>
                    </a:lnL>
                    <a:lnR w="9525" cap="flat" cmpd="sng" algn="ctr">
                      <a:solidFill>
                        <a:srgbClr val="E1E0DC"/>
                      </a:solidFill>
                      <a:prstDash val="solid"/>
                      <a:round/>
                      <a:headEnd type="none" w="med" len="med"/>
                      <a:tailEnd type="none" w="med" len="med"/>
                    </a:lnR>
                    <a:lnT w="9525" cap="flat" cmpd="sng" algn="ctr">
                      <a:solidFill>
                        <a:srgbClr val="E1E0DC"/>
                      </a:solidFill>
                      <a:prstDash val="solid"/>
                      <a:round/>
                      <a:headEnd type="none" w="med" len="med"/>
                      <a:tailEnd type="none" w="med" len="med"/>
                    </a:lnT>
                    <a:lnB w="9525" cap="flat" cmpd="sng" algn="ctr">
                      <a:solidFill>
                        <a:srgbClr val="E1E0DC"/>
                      </a:solidFill>
                      <a:prstDash val="solid"/>
                      <a:round/>
                      <a:headEnd type="none" w="med" len="med"/>
                      <a:tailEnd type="none" w="med" len="med"/>
                    </a:lnB>
                  </a:tcPr>
                </a:tc>
                <a:tc>
                  <a:txBody>
                    <a:bodyPr/>
                    <a:lstStyle/>
                    <a:p>
                      <a:pPr marL="0" indent="0">
                        <a:buNone/>
                      </a:pPr>
                      <a:r>
                        <a:rPr lang="en-US" sz="2400" dirty="0">
                          <a:solidFill>
                            <a:srgbClr val="23262B"/>
                          </a:solidFill>
                          <a:latin typeface="Calibri" pitchFamily="34" charset="0"/>
                          <a:ea typeface="Calibri" pitchFamily="34" charset="-122"/>
                          <a:cs typeface="Calibri" pitchFamily="34" charset="-120"/>
                        </a:rPr>
                        <a:t>ARWorldTrackingConfiguration</a:t>
                      </a:r>
                      <a:endParaRPr lang="en-US" sz="2400" dirty="0">
                        <a:latin typeface="Calibri" charset="0"/>
                        <a:ea typeface="Calibri" charset="0"/>
                        <a:cs typeface="Calibri" charset="0"/>
                      </a:endParaRPr>
                    </a:p>
                  </a:txBody>
                  <a:tcPr marL="76200" marR="76200" marT="50800" marB="50800" anchor="ctr">
                    <a:lnL w="9525" cap="flat" cmpd="sng" algn="ctr">
                      <a:solidFill>
                        <a:srgbClr val="E1E0DC"/>
                      </a:solidFill>
                      <a:prstDash val="solid"/>
                      <a:round/>
                      <a:headEnd type="none" w="med" len="med"/>
                      <a:tailEnd type="none" w="med" len="med"/>
                    </a:lnL>
                    <a:lnR w="9525" cap="flat" cmpd="sng" algn="ctr">
                      <a:solidFill>
                        <a:srgbClr val="E1E0DC"/>
                      </a:solidFill>
                      <a:prstDash val="solid"/>
                      <a:round/>
                      <a:headEnd type="none" w="med" len="med"/>
                      <a:tailEnd type="none" w="med" len="med"/>
                    </a:lnR>
                    <a:lnT w="9525" cap="flat" cmpd="sng" algn="ctr">
                      <a:solidFill>
                        <a:srgbClr val="E1E0DC"/>
                      </a:solidFill>
                      <a:prstDash val="solid"/>
                      <a:round/>
                      <a:headEnd type="none" w="med" len="med"/>
                      <a:tailEnd type="none" w="med" len="med"/>
                    </a:lnT>
                    <a:lnB w="9525" cap="flat" cmpd="sng" algn="ctr">
                      <a:solidFill>
                        <a:srgbClr val="E1E0DC"/>
                      </a:solidFill>
                      <a:prstDash val="solid"/>
                      <a:round/>
                      <a:headEnd type="none" w="med" len="med"/>
                      <a:tailEnd type="none" w="med" len="med"/>
                    </a:lnB>
                  </a:tcPr>
                </a:tc>
                <a:extLst>
                  <a:ext uri="{0D108BD9-81ED-4DB2-BD59-A6C34878D82A}">
                    <a16:rowId xmlns:a16="http://schemas.microsoft.com/office/drawing/2014/main" val="10004"/>
                  </a:ext>
                </a:extLst>
              </a:tr>
              <a:tr h="502920">
                <a:tc>
                  <a:txBody>
                    <a:bodyPr/>
                    <a:lstStyle/>
                    <a:p>
                      <a:pPr marL="0" indent="0">
                        <a:buNone/>
                      </a:pPr>
                      <a:r>
                        <a:rPr lang="en-US" sz="2400" dirty="0">
                          <a:solidFill>
                            <a:srgbClr val="23262B"/>
                          </a:solidFill>
                          <a:latin typeface="Calibri" pitchFamily="34" charset="0"/>
                          <a:ea typeface="Calibri" pitchFamily="34" charset="-122"/>
                          <a:cs typeface="Calibri" pitchFamily="34" charset="-120"/>
                        </a:rPr>
                        <a:t>Hit detection</a:t>
                      </a:r>
                      <a:endParaRPr lang="en-US" sz="2400" dirty="0">
                        <a:latin typeface="Calibri" charset="0"/>
                        <a:ea typeface="Calibri" charset="0"/>
                        <a:cs typeface="Calibri" charset="0"/>
                      </a:endParaRPr>
                    </a:p>
                  </a:txBody>
                  <a:tcPr marL="76200" marR="76200" marT="50800" marB="50800" anchor="ctr">
                    <a:lnL w="9525" cap="flat" cmpd="sng" algn="ctr">
                      <a:solidFill>
                        <a:srgbClr val="E1E0DC"/>
                      </a:solidFill>
                      <a:prstDash val="solid"/>
                      <a:round/>
                      <a:headEnd type="none" w="med" len="med"/>
                      <a:tailEnd type="none" w="med" len="med"/>
                    </a:lnL>
                    <a:lnR w="9525" cap="flat" cmpd="sng" algn="ctr">
                      <a:solidFill>
                        <a:srgbClr val="E1E0DC"/>
                      </a:solidFill>
                      <a:prstDash val="solid"/>
                      <a:round/>
                      <a:headEnd type="none" w="med" len="med"/>
                      <a:tailEnd type="none" w="med" len="med"/>
                    </a:lnR>
                    <a:lnT w="9525" cap="flat" cmpd="sng" algn="ctr">
                      <a:solidFill>
                        <a:srgbClr val="E1E0DC"/>
                      </a:solidFill>
                      <a:prstDash val="solid"/>
                      <a:round/>
                      <a:headEnd type="none" w="med" len="med"/>
                      <a:tailEnd type="none" w="med" len="med"/>
                    </a:lnT>
                    <a:lnB w="9525" cap="flat" cmpd="sng" algn="ctr">
                      <a:solidFill>
                        <a:srgbClr val="E1E0DC"/>
                      </a:solidFill>
                      <a:prstDash val="solid"/>
                      <a:round/>
                      <a:headEnd type="none" w="med" len="med"/>
                      <a:tailEnd type="none" w="med" len="med"/>
                    </a:lnB>
                  </a:tcPr>
                </a:tc>
                <a:tc>
                  <a:txBody>
                    <a:bodyPr/>
                    <a:lstStyle/>
                    <a:p>
                      <a:pPr marL="0" indent="0">
                        <a:buNone/>
                      </a:pPr>
                      <a:r>
                        <a:rPr lang="en-US" sz="2400" dirty="0">
                          <a:solidFill>
                            <a:srgbClr val="23262B"/>
                          </a:solidFill>
                          <a:latin typeface="Calibri" pitchFamily="34" charset="0"/>
                          <a:ea typeface="Calibri" pitchFamily="34" charset="-122"/>
                          <a:cs typeface="Calibri" pitchFamily="34" charset="-120"/>
                        </a:rPr>
                        <a:t>Mesh collision</a:t>
                      </a:r>
                      <a:endParaRPr lang="en-US" sz="2400" dirty="0">
                        <a:latin typeface="Calibri" charset="0"/>
                        <a:ea typeface="Calibri" charset="0"/>
                        <a:cs typeface="Calibri" charset="0"/>
                      </a:endParaRPr>
                    </a:p>
                  </a:txBody>
                  <a:tcPr marL="76200" marR="76200" marT="50800" marB="50800" anchor="ctr">
                    <a:lnL w="9525" cap="flat" cmpd="sng" algn="ctr">
                      <a:solidFill>
                        <a:srgbClr val="E1E0DC"/>
                      </a:solidFill>
                      <a:prstDash val="solid"/>
                      <a:round/>
                      <a:headEnd type="none" w="med" len="med"/>
                      <a:tailEnd type="none" w="med" len="med"/>
                    </a:lnL>
                    <a:lnR w="9525" cap="flat" cmpd="sng" algn="ctr">
                      <a:solidFill>
                        <a:srgbClr val="E1E0DC"/>
                      </a:solidFill>
                      <a:prstDash val="solid"/>
                      <a:round/>
                      <a:headEnd type="none" w="med" len="med"/>
                      <a:tailEnd type="none" w="med" len="med"/>
                    </a:lnR>
                    <a:lnT w="9525" cap="flat" cmpd="sng" algn="ctr">
                      <a:solidFill>
                        <a:srgbClr val="E1E0DC"/>
                      </a:solidFill>
                      <a:prstDash val="solid"/>
                      <a:round/>
                      <a:headEnd type="none" w="med" len="med"/>
                      <a:tailEnd type="none" w="med" len="med"/>
                    </a:lnT>
                    <a:lnB w="9525" cap="flat" cmpd="sng" algn="ctr">
                      <a:solidFill>
                        <a:srgbClr val="E1E0DC"/>
                      </a:solidFill>
                      <a:prstDash val="solid"/>
                      <a:round/>
                      <a:headEnd type="none" w="med" len="med"/>
                      <a:tailEnd type="none" w="med" len="med"/>
                    </a:lnB>
                  </a:tcPr>
                </a:tc>
                <a:tc>
                  <a:txBody>
                    <a:bodyPr/>
                    <a:lstStyle/>
                    <a:p>
                      <a:pPr marL="0" indent="0">
                        <a:buNone/>
                      </a:pPr>
                      <a:r>
                        <a:rPr lang="en-US" sz="2400" dirty="0">
                          <a:solidFill>
                            <a:srgbClr val="23262B"/>
                          </a:solidFill>
                          <a:latin typeface="Calibri" pitchFamily="34" charset="0"/>
                          <a:ea typeface="Calibri" pitchFamily="34" charset="-122"/>
                          <a:cs typeface="Calibri" pitchFamily="34" charset="-120"/>
                        </a:rPr>
                        <a:t>arView.raycast()</a:t>
                      </a:r>
                      <a:endParaRPr lang="en-US" sz="2400" dirty="0">
                        <a:latin typeface="Calibri" charset="0"/>
                        <a:ea typeface="Calibri" charset="0"/>
                        <a:cs typeface="Calibri" charset="0"/>
                      </a:endParaRPr>
                    </a:p>
                  </a:txBody>
                  <a:tcPr marL="76200" marR="76200" marT="50800" marB="50800" anchor="ctr">
                    <a:lnL w="9525" cap="flat" cmpd="sng" algn="ctr">
                      <a:solidFill>
                        <a:srgbClr val="E1E0DC"/>
                      </a:solidFill>
                      <a:prstDash val="solid"/>
                      <a:round/>
                      <a:headEnd type="none" w="med" len="med"/>
                      <a:tailEnd type="none" w="med" len="med"/>
                    </a:lnL>
                    <a:lnR w="9525" cap="flat" cmpd="sng" algn="ctr">
                      <a:solidFill>
                        <a:srgbClr val="E1E0DC"/>
                      </a:solidFill>
                      <a:prstDash val="solid"/>
                      <a:round/>
                      <a:headEnd type="none" w="med" len="med"/>
                      <a:tailEnd type="none" w="med" len="med"/>
                    </a:lnR>
                    <a:lnT w="9525" cap="flat" cmpd="sng" algn="ctr">
                      <a:solidFill>
                        <a:srgbClr val="E1E0DC"/>
                      </a:solidFill>
                      <a:prstDash val="solid"/>
                      <a:round/>
                      <a:headEnd type="none" w="med" len="med"/>
                      <a:tailEnd type="none" w="med" len="med"/>
                    </a:lnT>
                    <a:lnB w="9525" cap="flat" cmpd="sng" algn="ctr">
                      <a:solidFill>
                        <a:srgbClr val="E1E0DC"/>
                      </a:solidFill>
                      <a:prstDash val="solid"/>
                      <a:round/>
                      <a:headEnd type="none" w="med" len="med"/>
                      <a:tailEnd type="none" w="med" len="med"/>
                    </a:lnB>
                  </a:tcPr>
                </a:tc>
                <a:extLst>
                  <a:ext uri="{0D108BD9-81ED-4DB2-BD59-A6C34878D82A}">
                    <a16:rowId xmlns:a16="http://schemas.microsoft.com/office/drawing/2014/main" val="10005"/>
                  </a:ext>
                </a:extLst>
              </a:tr>
              <a:tr h="502920">
                <a:tc>
                  <a:txBody>
                    <a:bodyPr/>
                    <a:lstStyle/>
                    <a:p>
                      <a:pPr marL="0" indent="0">
                        <a:buNone/>
                      </a:pPr>
                      <a:r>
                        <a:rPr lang="en-US" sz="2400" dirty="0">
                          <a:solidFill>
                            <a:srgbClr val="23262B"/>
                          </a:solidFill>
                          <a:latin typeface="Calibri" pitchFamily="34" charset="0"/>
                          <a:ea typeface="Calibri" pitchFamily="34" charset="-122"/>
                          <a:cs typeface="Calibri" pitchFamily="34" charset="-120"/>
                        </a:rPr>
                        <a:t>Highlight</a:t>
                      </a:r>
                      <a:endParaRPr lang="en-US" sz="2400" dirty="0">
                        <a:latin typeface="Calibri" charset="0"/>
                        <a:ea typeface="Calibri" charset="0"/>
                        <a:cs typeface="Calibri" charset="0"/>
                      </a:endParaRPr>
                    </a:p>
                  </a:txBody>
                  <a:tcPr marL="76200" marR="76200" marT="50800" marB="50800" anchor="ctr">
                    <a:lnL w="9525" cap="flat" cmpd="sng" algn="ctr">
                      <a:solidFill>
                        <a:srgbClr val="E1E0DC"/>
                      </a:solidFill>
                      <a:prstDash val="solid"/>
                      <a:round/>
                      <a:headEnd type="none" w="med" len="med"/>
                      <a:tailEnd type="none" w="med" len="med"/>
                    </a:lnL>
                    <a:lnR w="9525" cap="flat" cmpd="sng" algn="ctr">
                      <a:solidFill>
                        <a:srgbClr val="E1E0DC"/>
                      </a:solidFill>
                      <a:prstDash val="solid"/>
                      <a:round/>
                      <a:headEnd type="none" w="med" len="med"/>
                      <a:tailEnd type="none" w="med" len="med"/>
                    </a:lnR>
                    <a:lnT w="9525" cap="flat" cmpd="sng" algn="ctr">
                      <a:solidFill>
                        <a:srgbClr val="E1E0DC"/>
                      </a:solidFill>
                      <a:prstDash val="solid"/>
                      <a:round/>
                      <a:headEnd type="none" w="med" len="med"/>
                      <a:tailEnd type="none" w="med" len="med"/>
                    </a:lnT>
                    <a:lnB w="9525" cap="flat" cmpd="sng" algn="ctr">
                      <a:solidFill>
                        <a:srgbClr val="E1E0DC"/>
                      </a:solidFill>
                      <a:prstDash val="solid"/>
                      <a:round/>
                      <a:headEnd type="none" w="med" len="med"/>
                      <a:tailEnd type="none" w="med" len="med"/>
                    </a:lnB>
                  </a:tcPr>
                </a:tc>
                <a:tc>
                  <a:txBody>
                    <a:bodyPr/>
                    <a:lstStyle/>
                    <a:p>
                      <a:pPr marL="0" indent="0">
                        <a:buNone/>
                      </a:pPr>
                      <a:r>
                        <a:rPr lang="en-US" sz="2400" dirty="0">
                          <a:solidFill>
                            <a:srgbClr val="23262B"/>
                          </a:solidFill>
                          <a:latin typeface="Calibri" pitchFamily="34" charset="0"/>
                          <a:ea typeface="Calibri" pitchFamily="34" charset="-122"/>
                          <a:cs typeface="Calibri" pitchFamily="34" charset="-120"/>
                        </a:rPr>
                        <a:t>Material on mesh entity</a:t>
                      </a:r>
                      <a:endParaRPr lang="en-US" sz="2400" dirty="0">
                        <a:latin typeface="Calibri" charset="0"/>
                        <a:ea typeface="Calibri" charset="0"/>
                        <a:cs typeface="Calibri" charset="0"/>
                      </a:endParaRPr>
                    </a:p>
                  </a:txBody>
                  <a:tcPr marL="76200" marR="76200" marT="50800" marB="50800" anchor="ctr">
                    <a:lnL w="9525" cap="flat" cmpd="sng" algn="ctr">
                      <a:solidFill>
                        <a:srgbClr val="E1E0DC"/>
                      </a:solidFill>
                      <a:prstDash val="solid"/>
                      <a:round/>
                      <a:headEnd type="none" w="med" len="med"/>
                      <a:tailEnd type="none" w="med" len="med"/>
                    </a:lnL>
                    <a:lnR w="9525" cap="flat" cmpd="sng" algn="ctr">
                      <a:solidFill>
                        <a:srgbClr val="E1E0DC"/>
                      </a:solidFill>
                      <a:prstDash val="solid"/>
                      <a:round/>
                      <a:headEnd type="none" w="med" len="med"/>
                      <a:tailEnd type="none" w="med" len="med"/>
                    </a:lnR>
                    <a:lnT w="9525" cap="flat" cmpd="sng" algn="ctr">
                      <a:solidFill>
                        <a:srgbClr val="E1E0DC"/>
                      </a:solidFill>
                      <a:prstDash val="solid"/>
                      <a:round/>
                      <a:headEnd type="none" w="med" len="med"/>
                      <a:tailEnd type="none" w="med" len="med"/>
                    </a:lnT>
                    <a:lnB w="9525" cap="flat" cmpd="sng" algn="ctr">
                      <a:solidFill>
                        <a:srgbClr val="E1E0DC"/>
                      </a:solidFill>
                      <a:prstDash val="solid"/>
                      <a:round/>
                      <a:headEnd type="none" w="med" len="med"/>
                      <a:tailEnd type="none" w="med" len="med"/>
                    </a:lnB>
                  </a:tcPr>
                </a:tc>
                <a:tc>
                  <a:txBody>
                    <a:bodyPr/>
                    <a:lstStyle/>
                    <a:p>
                      <a:pPr marL="0" indent="0">
                        <a:buNone/>
                      </a:pPr>
                      <a:r>
                        <a:rPr lang="en-US" sz="2400" dirty="0">
                          <a:solidFill>
                            <a:srgbClr val="23262B"/>
                          </a:solidFill>
                          <a:latin typeface="Calibri" pitchFamily="34" charset="0"/>
                          <a:ea typeface="Calibri" pitchFamily="34" charset="-122"/>
                          <a:cs typeface="Calibri" pitchFamily="34" charset="-120"/>
                        </a:rPr>
                        <a:t>Sphere at hit point</a:t>
                      </a:r>
                      <a:endParaRPr lang="en-US" sz="2400" dirty="0">
                        <a:latin typeface="Calibri" charset="0"/>
                        <a:ea typeface="Calibri" charset="0"/>
                        <a:cs typeface="Calibri" charset="0"/>
                      </a:endParaRPr>
                    </a:p>
                  </a:txBody>
                  <a:tcPr marL="76200" marR="76200" marT="50800" marB="50800" anchor="ctr">
                    <a:lnL w="9525" cap="flat" cmpd="sng" algn="ctr">
                      <a:solidFill>
                        <a:srgbClr val="E1E0DC"/>
                      </a:solidFill>
                      <a:prstDash val="solid"/>
                      <a:round/>
                      <a:headEnd type="none" w="med" len="med"/>
                      <a:tailEnd type="none" w="med" len="med"/>
                    </a:lnL>
                    <a:lnR w="9525" cap="flat" cmpd="sng" algn="ctr">
                      <a:solidFill>
                        <a:srgbClr val="E1E0DC"/>
                      </a:solidFill>
                      <a:prstDash val="solid"/>
                      <a:round/>
                      <a:headEnd type="none" w="med" len="med"/>
                      <a:tailEnd type="none" w="med" len="med"/>
                    </a:lnR>
                    <a:lnT w="9525" cap="flat" cmpd="sng" algn="ctr">
                      <a:solidFill>
                        <a:srgbClr val="E1E0DC"/>
                      </a:solidFill>
                      <a:prstDash val="solid"/>
                      <a:round/>
                      <a:headEnd type="none" w="med" len="med"/>
                      <a:tailEnd type="none" w="med" len="med"/>
                    </a:lnT>
                    <a:lnB w="9525" cap="flat" cmpd="sng" algn="ctr">
                      <a:solidFill>
                        <a:srgbClr val="E1E0DC"/>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28" name="Text 25"/>
          <p:cNvSpPr/>
          <p:nvPr/>
        </p:nvSpPr>
        <p:spPr>
          <a:xfrm>
            <a:off x="18125237" y="15270480"/>
            <a:ext cx="13924483" cy="640080"/>
          </a:xfrm>
          <a:prstGeom prst="rect">
            <a:avLst/>
          </a:prstGeom>
          <a:noFill/>
          <a:ln/>
        </p:spPr>
        <p:txBody>
          <a:bodyPr wrap="square" lIns="0" tIns="0" rIns="0" bIns="0" rtlCol="0" anchor="t"/>
          <a:lstStyle/>
          <a:p>
            <a:pPr marL="0" indent="0">
              <a:lnSpc>
                <a:spcPct val="120000"/>
              </a:lnSpc>
              <a:buNone/>
            </a:pPr>
            <a:r>
              <a:rPr lang="en-US" sz="2400" i="1" dirty="0">
                <a:solidFill>
                  <a:srgbClr val="6B6F76"/>
                </a:solidFill>
                <a:latin typeface="Calibri" pitchFamily="34" charset="0"/>
                <a:ea typeface="Calibri" pitchFamily="34" charset="-122"/>
                <a:cs typeface="Calibri" pitchFamily="34" charset="-120"/>
              </a:rPr>
              <a:t>RealityKit entities, components, and materials are written once and reused unchanged on both platforms — only AR-session setup differs.</a:t>
            </a:r>
            <a:endParaRPr lang="en-US" sz="2400" dirty="0"/>
          </a:p>
        </p:txBody>
      </p:sp>
      <p:sp>
        <p:nvSpPr>
          <p:cNvPr id="29" name="Text 26"/>
          <p:cNvSpPr/>
          <p:nvPr/>
        </p:nvSpPr>
        <p:spPr>
          <a:xfrm>
            <a:off x="18125237" y="16139160"/>
            <a:ext cx="14381683" cy="2880360"/>
          </a:xfrm>
          <a:prstGeom prst="rect">
            <a:avLst/>
          </a:prstGeom>
          <a:noFill/>
          <a:ln/>
        </p:spPr>
        <p:txBody>
          <a:bodyPr wrap="square" lIns="0" tIns="0" rIns="0" bIns="0" rtlCol="0" anchor="t"/>
          <a:lstStyle/>
          <a:p>
            <a:pPr marL="0" indent="0" algn="l">
              <a:lnSpc>
                <a:spcPct val="128000"/>
              </a:lnSpc>
              <a:buNone/>
            </a:pPr>
            <a:r>
              <a:rPr lang="en-US" sz="3200" b="1" dirty="0">
                <a:solidFill>
                  <a:srgbClr val="FF6A13"/>
                </a:solidFill>
                <a:latin typeface="Calibri" pitchFamily="34" charset="0"/>
                <a:ea typeface="Calibri" pitchFamily="34" charset="-122"/>
                <a:cs typeface="Calibri" pitchFamily="34" charset="-120"/>
              </a:rPr>
              <a:t>Live ML Detection Pipeline</a:t>
            </a:r>
            <a:r>
              <a:rPr lang="en-US" sz="2400" b="1" dirty="0">
                <a:solidFill>
                  <a:srgbClr val="FF6A13"/>
                </a:solidFill>
                <a:latin typeface="Calibri" pitchFamily="34" charset="0"/>
                <a:ea typeface="Calibri" pitchFamily="34" charset="-122"/>
                <a:cs typeface="Calibri" pitchFamily="34" charset="-120"/>
              </a:rPr>
              <a:t>
</a:t>
            </a:r>
            <a:r>
              <a:rPr lang="en-US" sz="2400" dirty="0">
                <a:solidFill>
                  <a:srgbClr val="23262B"/>
                </a:solidFill>
                <a:latin typeface="Calibri" pitchFamily="34" charset="0"/>
                <a:ea typeface="Calibri" pitchFamily="34" charset="-122"/>
                <a:cs typeface="Calibri" pitchFamily="34" charset="-120"/>
              </a:rPr>
              <a:t>Roboflow instance segmentation (not just bounding boxes) runs on-camera-frame every 1.5s via the Roboflow Serverless API, filtered to the KUKA class at ≥ 50% confidence — confirmed reliable between 20–88% threshold. The API key is kept out of source control via an .xcconfig file read at runtime through Bundle.main.infoDictionary.</a:t>
            </a:r>
            <a:endParaRPr lang="en-US" sz="2400" dirty="0"/>
          </a:p>
        </p:txBody>
      </p:sp>
      <p:sp>
        <p:nvSpPr>
          <p:cNvPr id="30" name="Shape 27"/>
          <p:cNvSpPr/>
          <p:nvPr/>
        </p:nvSpPr>
        <p:spPr>
          <a:xfrm>
            <a:off x="32918400" y="16093440"/>
            <a:ext cx="2240280" cy="3181378"/>
          </a:xfrm>
          <a:prstGeom prst="roundRect">
            <a:avLst>
              <a:gd name="adj" fmla="val 2041"/>
            </a:avLst>
          </a:prstGeom>
          <a:solidFill>
            <a:srgbClr val="23262B"/>
          </a:solidFill>
          <a:ln/>
        </p:spPr>
        <p:txBody>
          <a:bodyPr/>
          <a:lstStyle/>
          <a:p>
            <a:endParaRPr lang="en-US"/>
          </a:p>
        </p:txBody>
      </p:sp>
      <p:pic>
        <p:nvPicPr>
          <p:cNvPr id="31" name="Image 0" descr="/home/claude/poster/extracted/p24_0.png"/>
          <p:cNvPicPr>
            <a:picLocks noChangeAspect="1"/>
          </p:cNvPicPr>
          <p:nvPr/>
        </p:nvPicPr>
        <p:blipFill>
          <a:blip r:embed="rId3"/>
          <a:stretch>
            <a:fillRect/>
          </a:stretch>
        </p:blipFill>
        <p:spPr>
          <a:xfrm>
            <a:off x="32506920" y="15001500"/>
            <a:ext cx="2971800" cy="4273318"/>
          </a:xfrm>
          <a:prstGeom prst="rect">
            <a:avLst/>
          </a:prstGeom>
        </p:spPr>
      </p:pic>
      <p:sp>
        <p:nvSpPr>
          <p:cNvPr id="32" name="Text 28"/>
          <p:cNvSpPr/>
          <p:nvPr/>
        </p:nvSpPr>
        <p:spPr>
          <a:xfrm>
            <a:off x="32964120" y="19320538"/>
            <a:ext cx="2148840" cy="365760"/>
          </a:xfrm>
          <a:prstGeom prst="rect">
            <a:avLst/>
          </a:prstGeom>
          <a:noFill/>
          <a:ln/>
        </p:spPr>
        <p:txBody>
          <a:bodyPr wrap="square" lIns="0" tIns="0" rIns="0" bIns="0" rtlCol="0" anchor="ctr"/>
          <a:lstStyle/>
          <a:p>
            <a:pPr marL="0" indent="0" algn="ctr">
              <a:buNone/>
            </a:pPr>
            <a:r>
              <a:rPr lang="en-US" sz="1250" i="1" dirty="0">
                <a:solidFill>
                  <a:srgbClr val="6B6F76"/>
                </a:solidFill>
                <a:latin typeface="Calibri" pitchFamily="34" charset="0"/>
                <a:ea typeface="Calibri" pitchFamily="34" charset="-122"/>
                <a:cs typeface="Calibri" pitchFamily="34" charset="-120"/>
              </a:rPr>
              <a:t>Figure: live KUKA telemetry overlay, iPad build</a:t>
            </a:r>
            <a:endParaRPr lang="en-US" sz="1250" dirty="0"/>
          </a:p>
        </p:txBody>
      </p:sp>
      <p:sp>
        <p:nvSpPr>
          <p:cNvPr id="33" name="Shape 29"/>
          <p:cNvSpPr/>
          <p:nvPr/>
        </p:nvSpPr>
        <p:spPr>
          <a:xfrm>
            <a:off x="1097280" y="19796760"/>
            <a:ext cx="6583680" cy="1280160"/>
          </a:xfrm>
          <a:prstGeom prst="chevron">
            <a:avLst/>
          </a:prstGeom>
          <a:solidFill>
            <a:srgbClr val="FF6A13"/>
          </a:solidFill>
          <a:ln/>
        </p:spPr>
        <p:txBody>
          <a:bodyPr/>
          <a:lstStyle/>
          <a:p>
            <a:endParaRPr lang="en-US"/>
          </a:p>
        </p:txBody>
      </p:sp>
      <p:sp>
        <p:nvSpPr>
          <p:cNvPr id="34" name="Text 30"/>
          <p:cNvSpPr/>
          <p:nvPr/>
        </p:nvSpPr>
        <p:spPr>
          <a:xfrm>
            <a:off x="1152144" y="19796760"/>
            <a:ext cx="6473952" cy="1280160"/>
          </a:xfrm>
          <a:prstGeom prst="rect">
            <a:avLst/>
          </a:prstGeom>
          <a:noFill/>
          <a:ln/>
        </p:spPr>
        <p:txBody>
          <a:bodyPr wrap="square" lIns="0" tIns="0" rIns="0" bIns="0" rtlCol="0" anchor="ctr"/>
          <a:lstStyle/>
          <a:p>
            <a:pPr marL="0" indent="0" algn="ctr">
              <a:buNone/>
            </a:pPr>
            <a:r>
              <a:rPr lang="en-US" sz="4000" b="1" dirty="0">
                <a:solidFill>
                  <a:srgbClr val="FFFFFF"/>
                </a:solidFill>
                <a:latin typeface="Calibri" pitchFamily="34" charset="0"/>
                <a:ea typeface="Calibri" pitchFamily="34" charset="-122"/>
                <a:cs typeface="Calibri" pitchFamily="34" charset="-120"/>
              </a:rPr>
              <a:t>Camera / AR Frame</a:t>
            </a:r>
            <a:endParaRPr lang="en-US" sz="4000" dirty="0"/>
          </a:p>
        </p:txBody>
      </p:sp>
      <p:sp>
        <p:nvSpPr>
          <p:cNvPr id="35" name="Shape 31"/>
          <p:cNvSpPr/>
          <p:nvPr/>
        </p:nvSpPr>
        <p:spPr>
          <a:xfrm>
            <a:off x="8046720" y="19796760"/>
            <a:ext cx="6583680" cy="1280160"/>
          </a:xfrm>
          <a:prstGeom prst="chevron">
            <a:avLst/>
          </a:prstGeom>
          <a:solidFill>
            <a:srgbClr val="23262B"/>
          </a:solidFill>
          <a:ln/>
        </p:spPr>
        <p:txBody>
          <a:bodyPr/>
          <a:lstStyle/>
          <a:p>
            <a:endParaRPr lang="en-US"/>
          </a:p>
        </p:txBody>
      </p:sp>
      <p:sp>
        <p:nvSpPr>
          <p:cNvPr id="36" name="Text 32"/>
          <p:cNvSpPr/>
          <p:nvPr/>
        </p:nvSpPr>
        <p:spPr>
          <a:xfrm>
            <a:off x="8101584" y="19796760"/>
            <a:ext cx="6473952" cy="1280160"/>
          </a:xfrm>
          <a:prstGeom prst="rect">
            <a:avLst/>
          </a:prstGeom>
          <a:noFill/>
          <a:ln/>
        </p:spPr>
        <p:txBody>
          <a:bodyPr wrap="square" lIns="0" tIns="0" rIns="0" bIns="0" rtlCol="0" anchor="ctr"/>
          <a:lstStyle/>
          <a:p>
            <a:pPr marL="0" indent="0" algn="ctr">
              <a:buNone/>
            </a:pPr>
            <a:r>
              <a:rPr lang="en-US" sz="4000" b="1" dirty="0">
                <a:solidFill>
                  <a:srgbClr val="FFFFFF"/>
                </a:solidFill>
                <a:latin typeface="Calibri" pitchFamily="34" charset="0"/>
                <a:ea typeface="Calibri" pitchFamily="34" charset="-122"/>
                <a:cs typeface="Calibri" pitchFamily="34" charset="-120"/>
              </a:rPr>
              <a:t>Roboflow Inference</a:t>
            </a:r>
            <a:endParaRPr lang="en-US" sz="4000" dirty="0"/>
          </a:p>
          <a:p>
            <a:pPr marL="0" indent="0" algn="ctr">
              <a:buNone/>
            </a:pPr>
            <a:r>
              <a:rPr lang="en-US" sz="4000" b="1" dirty="0">
                <a:solidFill>
                  <a:srgbClr val="FFFFFF"/>
                </a:solidFill>
                <a:latin typeface="Calibri" pitchFamily="34" charset="0"/>
                <a:ea typeface="Calibri" pitchFamily="34" charset="-122"/>
                <a:cs typeface="Calibri" pitchFamily="34" charset="-120"/>
              </a:rPr>
              <a:t>(every 1.5s)</a:t>
            </a:r>
            <a:endParaRPr lang="en-US" sz="4000" dirty="0"/>
          </a:p>
        </p:txBody>
      </p:sp>
      <p:sp>
        <p:nvSpPr>
          <p:cNvPr id="37" name="Shape 33"/>
          <p:cNvSpPr/>
          <p:nvPr/>
        </p:nvSpPr>
        <p:spPr>
          <a:xfrm>
            <a:off x="14996160" y="19796760"/>
            <a:ext cx="6583680" cy="1280160"/>
          </a:xfrm>
          <a:prstGeom prst="chevron">
            <a:avLst/>
          </a:prstGeom>
          <a:solidFill>
            <a:srgbClr val="FF6A13"/>
          </a:solidFill>
          <a:ln/>
        </p:spPr>
        <p:txBody>
          <a:bodyPr/>
          <a:lstStyle/>
          <a:p>
            <a:endParaRPr lang="en-US"/>
          </a:p>
        </p:txBody>
      </p:sp>
      <p:sp>
        <p:nvSpPr>
          <p:cNvPr id="38" name="Text 34"/>
          <p:cNvSpPr/>
          <p:nvPr/>
        </p:nvSpPr>
        <p:spPr>
          <a:xfrm>
            <a:off x="15051024" y="19796760"/>
            <a:ext cx="6473952" cy="1280160"/>
          </a:xfrm>
          <a:prstGeom prst="rect">
            <a:avLst/>
          </a:prstGeom>
          <a:noFill/>
          <a:ln/>
        </p:spPr>
        <p:txBody>
          <a:bodyPr wrap="square" lIns="0" tIns="0" rIns="0" bIns="0" rtlCol="0" anchor="ctr"/>
          <a:lstStyle/>
          <a:p>
            <a:pPr marL="0" indent="0" algn="ctr">
              <a:buNone/>
            </a:pPr>
            <a:r>
              <a:rPr lang="en-US" sz="4000" b="1" dirty="0">
                <a:solidFill>
                  <a:srgbClr val="FFFFFF"/>
                </a:solidFill>
                <a:latin typeface="Calibri" pitchFamily="34" charset="0"/>
                <a:ea typeface="Calibri" pitchFamily="34" charset="-122"/>
                <a:cs typeface="Calibri" pitchFamily="34" charset="-120"/>
              </a:rPr>
              <a:t>Confidence Filter</a:t>
            </a:r>
            <a:endParaRPr lang="en-US" sz="4000" dirty="0"/>
          </a:p>
          <a:p>
            <a:pPr marL="0" indent="0" algn="ctr">
              <a:buNone/>
            </a:pPr>
            <a:r>
              <a:rPr lang="en-US" sz="4000" b="1" dirty="0">
                <a:solidFill>
                  <a:srgbClr val="FFFFFF"/>
                </a:solidFill>
                <a:latin typeface="Calibri" pitchFamily="34" charset="0"/>
                <a:ea typeface="Calibri" pitchFamily="34" charset="-122"/>
                <a:cs typeface="Calibri" pitchFamily="34" charset="-120"/>
              </a:rPr>
              <a:t>(≥ 0.5, KUKA class)</a:t>
            </a:r>
            <a:endParaRPr lang="en-US" sz="4000" dirty="0"/>
          </a:p>
        </p:txBody>
      </p:sp>
      <p:sp>
        <p:nvSpPr>
          <p:cNvPr id="39" name="Shape 35"/>
          <p:cNvSpPr/>
          <p:nvPr/>
        </p:nvSpPr>
        <p:spPr>
          <a:xfrm>
            <a:off x="21945600" y="19796760"/>
            <a:ext cx="6583680" cy="1280160"/>
          </a:xfrm>
          <a:prstGeom prst="chevron">
            <a:avLst/>
          </a:prstGeom>
          <a:solidFill>
            <a:srgbClr val="23262B"/>
          </a:solidFill>
          <a:ln/>
        </p:spPr>
        <p:txBody>
          <a:bodyPr/>
          <a:lstStyle/>
          <a:p>
            <a:endParaRPr lang="en-US"/>
          </a:p>
        </p:txBody>
      </p:sp>
      <p:sp>
        <p:nvSpPr>
          <p:cNvPr id="40" name="Text 36"/>
          <p:cNvSpPr/>
          <p:nvPr/>
        </p:nvSpPr>
        <p:spPr>
          <a:xfrm>
            <a:off x="22000464" y="19796760"/>
            <a:ext cx="6473952" cy="1280160"/>
          </a:xfrm>
          <a:prstGeom prst="rect">
            <a:avLst/>
          </a:prstGeom>
          <a:noFill/>
          <a:ln/>
        </p:spPr>
        <p:txBody>
          <a:bodyPr wrap="square" lIns="0" tIns="0" rIns="0" bIns="0" rtlCol="0" anchor="ctr"/>
          <a:lstStyle/>
          <a:p>
            <a:pPr marL="0" indent="0" algn="ctr">
              <a:buNone/>
            </a:pPr>
            <a:r>
              <a:rPr lang="en-US" sz="4000" b="1" dirty="0">
                <a:solidFill>
                  <a:srgbClr val="FFFFFF"/>
                </a:solidFill>
                <a:latin typeface="Calibri" pitchFamily="34" charset="0"/>
                <a:ea typeface="Calibri" pitchFamily="34" charset="-122"/>
                <a:cs typeface="Calibri" pitchFamily="34" charset="-120"/>
              </a:rPr>
              <a:t>AR Highlight +</a:t>
            </a:r>
            <a:endParaRPr lang="en-US" sz="4000" dirty="0"/>
          </a:p>
          <a:p>
            <a:pPr marL="0" indent="0" algn="ctr">
              <a:buNone/>
            </a:pPr>
            <a:r>
              <a:rPr lang="en-US" sz="4000" b="1" dirty="0">
                <a:solidFill>
                  <a:srgbClr val="FFFFFF"/>
                </a:solidFill>
                <a:latin typeface="Calibri" pitchFamily="34" charset="0"/>
                <a:ea typeface="Calibri" pitchFamily="34" charset="-122"/>
                <a:cs typeface="Calibri" pitchFamily="34" charset="-120"/>
              </a:rPr>
              <a:t>Segmentation Overlay</a:t>
            </a:r>
            <a:endParaRPr lang="en-US" sz="4000" dirty="0"/>
          </a:p>
        </p:txBody>
      </p:sp>
      <p:sp>
        <p:nvSpPr>
          <p:cNvPr id="41" name="Shape 37"/>
          <p:cNvSpPr/>
          <p:nvPr/>
        </p:nvSpPr>
        <p:spPr>
          <a:xfrm>
            <a:off x="28895040" y="19796760"/>
            <a:ext cx="6583680" cy="1280160"/>
          </a:xfrm>
          <a:prstGeom prst="chevron">
            <a:avLst/>
          </a:prstGeom>
          <a:solidFill>
            <a:srgbClr val="FF6A13"/>
          </a:solidFill>
          <a:ln/>
        </p:spPr>
        <p:txBody>
          <a:bodyPr/>
          <a:lstStyle/>
          <a:p>
            <a:endParaRPr lang="en-US"/>
          </a:p>
        </p:txBody>
      </p:sp>
      <p:sp>
        <p:nvSpPr>
          <p:cNvPr id="42" name="Text 38"/>
          <p:cNvSpPr/>
          <p:nvPr/>
        </p:nvSpPr>
        <p:spPr>
          <a:xfrm>
            <a:off x="28949904" y="19796760"/>
            <a:ext cx="6473952" cy="1280160"/>
          </a:xfrm>
          <a:prstGeom prst="rect">
            <a:avLst/>
          </a:prstGeom>
          <a:noFill/>
          <a:ln/>
        </p:spPr>
        <p:txBody>
          <a:bodyPr wrap="square" lIns="0" tIns="0" rIns="0" bIns="0" rtlCol="0" anchor="ctr"/>
          <a:lstStyle/>
          <a:p>
            <a:pPr marL="0" indent="0" algn="ctr">
              <a:buNone/>
            </a:pPr>
            <a:r>
              <a:rPr lang="en-US" sz="4000" b="1" dirty="0">
                <a:solidFill>
                  <a:srgbClr val="FFFFFF"/>
                </a:solidFill>
                <a:latin typeface="Calibri" pitchFamily="34" charset="0"/>
                <a:ea typeface="Calibri" pitchFamily="34" charset="-122"/>
                <a:cs typeface="Calibri" pitchFamily="34" charset="-120"/>
              </a:rPr>
              <a:t>InfluxDB Telemetry</a:t>
            </a:r>
            <a:endParaRPr lang="en-US" sz="4000" dirty="0"/>
          </a:p>
          <a:p>
            <a:pPr marL="0" indent="0" algn="ctr">
              <a:buNone/>
            </a:pPr>
            <a:r>
              <a:rPr lang="en-US" sz="4000" b="1" dirty="0">
                <a:solidFill>
                  <a:srgbClr val="FFFFFF"/>
                </a:solidFill>
                <a:latin typeface="Calibri" pitchFamily="34" charset="0"/>
                <a:ea typeface="Calibri" pitchFamily="34" charset="-122"/>
                <a:cs typeface="Calibri" pitchFamily="34" charset="-120"/>
              </a:rPr>
              <a:t>Polling (2s)</a:t>
            </a:r>
            <a:endParaRPr lang="en-US" sz="4000" dirty="0"/>
          </a:p>
        </p:txBody>
      </p:sp>
      <p:sp>
        <p:nvSpPr>
          <p:cNvPr id="43" name="Shape 39"/>
          <p:cNvSpPr/>
          <p:nvPr/>
        </p:nvSpPr>
        <p:spPr>
          <a:xfrm>
            <a:off x="1097280" y="21534120"/>
            <a:ext cx="731520" cy="731520"/>
          </a:xfrm>
          <a:prstGeom prst="ellipse">
            <a:avLst/>
          </a:prstGeom>
          <a:solidFill>
            <a:srgbClr val="FF6A13"/>
          </a:solidFill>
          <a:ln/>
        </p:spPr>
        <p:txBody>
          <a:bodyPr/>
          <a:lstStyle/>
          <a:p>
            <a:endParaRPr lang="en-US"/>
          </a:p>
        </p:txBody>
      </p:sp>
      <p:sp>
        <p:nvSpPr>
          <p:cNvPr id="44" name="Text 40"/>
          <p:cNvSpPr/>
          <p:nvPr/>
        </p:nvSpPr>
        <p:spPr>
          <a:xfrm>
            <a:off x="1097280" y="21534120"/>
            <a:ext cx="731520" cy="731520"/>
          </a:xfrm>
          <a:prstGeom prst="rect">
            <a:avLst/>
          </a:prstGeom>
          <a:noFill/>
          <a:ln/>
        </p:spPr>
        <p:txBody>
          <a:bodyPr wrap="square" lIns="0" tIns="0" rIns="0" bIns="0" rtlCol="0" anchor="ctr"/>
          <a:lstStyle/>
          <a:p>
            <a:pPr marL="0" indent="0" algn="ctr">
              <a:buNone/>
            </a:pPr>
            <a:r>
              <a:rPr lang="en-US" sz="3000" b="1" dirty="0">
                <a:solidFill>
                  <a:srgbClr val="FFFFFF"/>
                </a:solidFill>
                <a:latin typeface="Cambria" pitchFamily="34" charset="0"/>
                <a:ea typeface="Cambria" pitchFamily="34" charset="-122"/>
                <a:cs typeface="Cambria" pitchFamily="34" charset="-120"/>
              </a:rPr>
              <a:t>3</a:t>
            </a:r>
            <a:endParaRPr lang="en-US" sz="3000" dirty="0"/>
          </a:p>
        </p:txBody>
      </p:sp>
      <p:sp>
        <p:nvSpPr>
          <p:cNvPr id="45" name="Text 41"/>
          <p:cNvSpPr/>
          <p:nvPr/>
        </p:nvSpPr>
        <p:spPr>
          <a:xfrm>
            <a:off x="2057400" y="21470112"/>
            <a:ext cx="33421320" cy="859536"/>
          </a:xfrm>
          <a:prstGeom prst="rect">
            <a:avLst/>
          </a:prstGeom>
          <a:noFill/>
          <a:ln/>
        </p:spPr>
        <p:txBody>
          <a:bodyPr wrap="square" lIns="0" tIns="0" rIns="0" bIns="0" rtlCol="0" anchor="ctr"/>
          <a:lstStyle/>
          <a:p>
            <a:pPr marL="0" indent="0" algn="l">
              <a:buNone/>
            </a:pPr>
            <a:r>
              <a:rPr lang="en-US" sz="3600" b="1" dirty="0">
                <a:solidFill>
                  <a:srgbClr val="23262B"/>
                </a:solidFill>
                <a:latin typeface="Cambria" pitchFamily="34" charset="0"/>
                <a:ea typeface="Cambria" pitchFamily="34" charset="-122"/>
                <a:cs typeface="Cambria" pitchFamily="34" charset="-120"/>
              </a:rPr>
              <a:t>DEVELOPMENT TIMELINE</a:t>
            </a:r>
            <a:endParaRPr lang="en-US" sz="3600" dirty="0"/>
          </a:p>
        </p:txBody>
      </p:sp>
      <p:sp>
        <p:nvSpPr>
          <p:cNvPr id="46" name="Shape 42"/>
          <p:cNvSpPr/>
          <p:nvPr/>
        </p:nvSpPr>
        <p:spPr>
          <a:xfrm>
            <a:off x="1097280" y="22494240"/>
            <a:ext cx="8321040" cy="3200400"/>
          </a:xfrm>
          <a:prstGeom prst="roundRect">
            <a:avLst>
              <a:gd name="adj" fmla="val 2571"/>
            </a:avLst>
          </a:prstGeom>
          <a:solidFill>
            <a:srgbClr val="FFFFFF"/>
          </a:solidFill>
          <a:ln w="12700">
            <a:solidFill>
              <a:srgbClr val="E1E0DC"/>
            </a:solidFill>
            <a:prstDash val="solid"/>
          </a:ln>
        </p:spPr>
        <p:txBody>
          <a:bodyPr/>
          <a:lstStyle/>
          <a:p>
            <a:endParaRPr lang="en-US"/>
          </a:p>
        </p:txBody>
      </p:sp>
      <p:sp>
        <p:nvSpPr>
          <p:cNvPr id="47" name="Text 43"/>
          <p:cNvSpPr/>
          <p:nvPr/>
        </p:nvSpPr>
        <p:spPr>
          <a:xfrm>
            <a:off x="1371600" y="22713696"/>
            <a:ext cx="7772400" cy="594360"/>
          </a:xfrm>
          <a:prstGeom prst="rect">
            <a:avLst/>
          </a:prstGeom>
          <a:noFill/>
          <a:ln/>
        </p:spPr>
        <p:txBody>
          <a:bodyPr wrap="square" lIns="0" tIns="0" rIns="0" bIns="0" rtlCol="0" anchor="ctr"/>
          <a:lstStyle/>
          <a:p>
            <a:pPr marL="0" indent="0">
              <a:buNone/>
            </a:pPr>
            <a:r>
              <a:rPr lang="en-US" sz="3600" b="1" dirty="0">
                <a:solidFill>
                  <a:srgbClr val="FF6A13"/>
                </a:solidFill>
                <a:latin typeface="Cambria" pitchFamily="34" charset="0"/>
                <a:ea typeface="Cambria" pitchFamily="34" charset="-122"/>
                <a:cs typeface="Cambria" pitchFamily="34" charset="-120"/>
              </a:rPr>
              <a:t>01</a:t>
            </a:r>
            <a:endParaRPr lang="en-US" sz="3600" dirty="0"/>
          </a:p>
        </p:txBody>
      </p:sp>
      <p:sp>
        <p:nvSpPr>
          <p:cNvPr id="48" name="Text 44"/>
          <p:cNvSpPr/>
          <p:nvPr/>
        </p:nvSpPr>
        <p:spPr>
          <a:xfrm>
            <a:off x="1371600" y="23390352"/>
            <a:ext cx="7772400" cy="731520"/>
          </a:xfrm>
          <a:prstGeom prst="rect">
            <a:avLst/>
          </a:prstGeom>
          <a:noFill/>
          <a:ln/>
        </p:spPr>
        <p:txBody>
          <a:bodyPr wrap="square" lIns="0" tIns="0" rIns="0" bIns="0" rtlCol="0" anchor="t"/>
          <a:lstStyle/>
          <a:p>
            <a:pPr marL="0" indent="0" algn="l">
              <a:lnSpc>
                <a:spcPct val="108000"/>
              </a:lnSpc>
              <a:buNone/>
            </a:pPr>
            <a:r>
              <a:rPr lang="en-US" sz="2800" b="1" dirty="0">
                <a:solidFill>
                  <a:srgbClr val="23262B"/>
                </a:solidFill>
                <a:latin typeface="Cambria" pitchFamily="34" charset="0"/>
                <a:ea typeface="Cambria" pitchFamily="34" charset="-122"/>
                <a:cs typeface="Cambria" pitchFamily="34" charset="-120"/>
              </a:rPr>
              <a:t>iOS Camera Prototype</a:t>
            </a:r>
            <a:endParaRPr lang="en-US" sz="2800" dirty="0"/>
          </a:p>
        </p:txBody>
      </p:sp>
      <p:sp>
        <p:nvSpPr>
          <p:cNvPr id="49" name="Text 45"/>
          <p:cNvSpPr/>
          <p:nvPr/>
        </p:nvSpPr>
        <p:spPr>
          <a:xfrm>
            <a:off x="1371600" y="24185880"/>
            <a:ext cx="7772400" cy="1325880"/>
          </a:xfrm>
          <a:prstGeom prst="rect">
            <a:avLst/>
          </a:prstGeom>
          <a:noFill/>
          <a:ln/>
        </p:spPr>
        <p:txBody>
          <a:bodyPr wrap="square" lIns="0" tIns="0" rIns="0" bIns="0" rtlCol="0" anchor="t"/>
          <a:lstStyle/>
          <a:p>
            <a:pPr marL="0" indent="0" algn="l">
              <a:lnSpc>
                <a:spcPct val="128000"/>
              </a:lnSpc>
              <a:buNone/>
            </a:pPr>
            <a:r>
              <a:rPr lang="en-US" sz="2000" dirty="0">
                <a:solidFill>
                  <a:srgbClr val="23262B"/>
                </a:solidFill>
                <a:latin typeface="Calibri" pitchFamily="34" charset="0"/>
                <a:ea typeface="Calibri" pitchFamily="34" charset="-122"/>
                <a:cs typeface="Calibri" pitchFamily="34" charset="-120"/>
              </a:rPr>
              <a:t>Built a live camera app with AVFoundation (AVCaptureSession, UIViewRepresentable bridging) and Vision-framework object detection to learn the core capture pipeline before touching AR.</a:t>
            </a:r>
            <a:endParaRPr lang="en-US" sz="2000" dirty="0"/>
          </a:p>
        </p:txBody>
      </p:sp>
      <p:sp>
        <p:nvSpPr>
          <p:cNvPr id="50" name="Shape 46"/>
          <p:cNvSpPr/>
          <p:nvPr/>
        </p:nvSpPr>
        <p:spPr>
          <a:xfrm>
            <a:off x="9784080" y="22494240"/>
            <a:ext cx="8321040" cy="3200400"/>
          </a:xfrm>
          <a:prstGeom prst="roundRect">
            <a:avLst>
              <a:gd name="adj" fmla="val 2571"/>
            </a:avLst>
          </a:prstGeom>
          <a:solidFill>
            <a:srgbClr val="FFFFFF"/>
          </a:solidFill>
          <a:ln w="12700">
            <a:solidFill>
              <a:srgbClr val="E1E0DC"/>
            </a:solidFill>
            <a:prstDash val="solid"/>
          </a:ln>
        </p:spPr>
        <p:txBody>
          <a:bodyPr/>
          <a:lstStyle/>
          <a:p>
            <a:endParaRPr lang="en-US"/>
          </a:p>
        </p:txBody>
      </p:sp>
      <p:sp>
        <p:nvSpPr>
          <p:cNvPr id="51" name="Text 47"/>
          <p:cNvSpPr/>
          <p:nvPr/>
        </p:nvSpPr>
        <p:spPr>
          <a:xfrm>
            <a:off x="10058400" y="22713696"/>
            <a:ext cx="7772400" cy="594360"/>
          </a:xfrm>
          <a:prstGeom prst="rect">
            <a:avLst/>
          </a:prstGeom>
          <a:noFill/>
          <a:ln/>
        </p:spPr>
        <p:txBody>
          <a:bodyPr wrap="square" lIns="0" tIns="0" rIns="0" bIns="0" rtlCol="0" anchor="ctr"/>
          <a:lstStyle/>
          <a:p>
            <a:pPr marL="0" indent="0">
              <a:buNone/>
            </a:pPr>
            <a:r>
              <a:rPr lang="en-US" sz="3600" b="1" dirty="0">
                <a:solidFill>
                  <a:srgbClr val="FF6A13"/>
                </a:solidFill>
                <a:latin typeface="Cambria" pitchFamily="34" charset="0"/>
                <a:ea typeface="Cambria" pitchFamily="34" charset="-122"/>
                <a:cs typeface="Cambria" pitchFamily="34" charset="-120"/>
              </a:rPr>
              <a:t>02</a:t>
            </a:r>
            <a:endParaRPr lang="en-US" sz="3600" dirty="0"/>
          </a:p>
        </p:txBody>
      </p:sp>
      <p:sp>
        <p:nvSpPr>
          <p:cNvPr id="52" name="Text 48"/>
          <p:cNvSpPr/>
          <p:nvPr/>
        </p:nvSpPr>
        <p:spPr>
          <a:xfrm>
            <a:off x="10058400" y="23390352"/>
            <a:ext cx="7772400" cy="731520"/>
          </a:xfrm>
          <a:prstGeom prst="rect">
            <a:avLst/>
          </a:prstGeom>
          <a:noFill/>
          <a:ln/>
        </p:spPr>
        <p:txBody>
          <a:bodyPr wrap="square" lIns="0" tIns="0" rIns="0" bIns="0" rtlCol="0" anchor="t"/>
          <a:lstStyle/>
          <a:p>
            <a:pPr marL="0" indent="0" algn="l">
              <a:lnSpc>
                <a:spcPct val="108000"/>
              </a:lnSpc>
              <a:buNone/>
            </a:pPr>
            <a:r>
              <a:rPr lang="en-US" sz="2800" b="1" dirty="0">
                <a:solidFill>
                  <a:srgbClr val="23262B"/>
                </a:solidFill>
                <a:latin typeface="Cambria" pitchFamily="34" charset="0"/>
                <a:ea typeface="Cambria" pitchFamily="34" charset="-122"/>
                <a:cs typeface="Cambria" pitchFamily="34" charset="-120"/>
              </a:rPr>
              <a:t>Core ML Object Detection</a:t>
            </a:r>
            <a:endParaRPr lang="en-US" sz="2800" dirty="0"/>
          </a:p>
        </p:txBody>
      </p:sp>
      <p:sp>
        <p:nvSpPr>
          <p:cNvPr id="53" name="Text 49"/>
          <p:cNvSpPr/>
          <p:nvPr/>
        </p:nvSpPr>
        <p:spPr>
          <a:xfrm>
            <a:off x="10058400" y="24185880"/>
            <a:ext cx="7772400" cy="1325880"/>
          </a:xfrm>
          <a:prstGeom prst="rect">
            <a:avLst/>
          </a:prstGeom>
          <a:noFill/>
          <a:ln/>
        </p:spPr>
        <p:txBody>
          <a:bodyPr wrap="square" lIns="0" tIns="0" rIns="0" bIns="0" rtlCol="0" anchor="t"/>
          <a:lstStyle/>
          <a:p>
            <a:pPr marL="0" indent="0" algn="l">
              <a:lnSpc>
                <a:spcPct val="128000"/>
              </a:lnSpc>
              <a:buNone/>
            </a:pPr>
            <a:r>
              <a:rPr lang="en-US" sz="2000" dirty="0">
                <a:solidFill>
                  <a:srgbClr val="23262B"/>
                </a:solidFill>
                <a:latin typeface="Calibri" pitchFamily="34" charset="0"/>
                <a:ea typeface="Calibri" pitchFamily="34" charset="-122"/>
                <a:cs typeface="Calibri" pitchFamily="34" charset="-120"/>
              </a:rPr>
              <a:t>Upgraded from Vision rectangle-detection (fails on curved objects) to a YOLOv3 Core ML model via VNCoreMLRequest, plus UUID-based tracking to stop bounding-box flicker.</a:t>
            </a:r>
            <a:endParaRPr lang="en-US" sz="2000" dirty="0"/>
          </a:p>
        </p:txBody>
      </p:sp>
      <p:sp>
        <p:nvSpPr>
          <p:cNvPr id="54" name="Shape 50"/>
          <p:cNvSpPr/>
          <p:nvPr/>
        </p:nvSpPr>
        <p:spPr>
          <a:xfrm>
            <a:off x="18470880" y="22494240"/>
            <a:ext cx="8321040" cy="3200400"/>
          </a:xfrm>
          <a:prstGeom prst="roundRect">
            <a:avLst>
              <a:gd name="adj" fmla="val 2571"/>
            </a:avLst>
          </a:prstGeom>
          <a:solidFill>
            <a:srgbClr val="FFFFFF"/>
          </a:solidFill>
          <a:ln w="12700">
            <a:solidFill>
              <a:srgbClr val="E1E0DC"/>
            </a:solidFill>
            <a:prstDash val="solid"/>
          </a:ln>
        </p:spPr>
        <p:txBody>
          <a:bodyPr/>
          <a:lstStyle/>
          <a:p>
            <a:endParaRPr lang="en-US"/>
          </a:p>
        </p:txBody>
      </p:sp>
      <p:sp>
        <p:nvSpPr>
          <p:cNvPr id="55" name="Text 51"/>
          <p:cNvSpPr/>
          <p:nvPr/>
        </p:nvSpPr>
        <p:spPr>
          <a:xfrm>
            <a:off x="18745200" y="22713696"/>
            <a:ext cx="7772400" cy="594360"/>
          </a:xfrm>
          <a:prstGeom prst="rect">
            <a:avLst/>
          </a:prstGeom>
          <a:noFill/>
          <a:ln/>
        </p:spPr>
        <p:txBody>
          <a:bodyPr wrap="square" lIns="0" tIns="0" rIns="0" bIns="0" rtlCol="0" anchor="ctr"/>
          <a:lstStyle/>
          <a:p>
            <a:pPr marL="0" indent="0">
              <a:buNone/>
            </a:pPr>
            <a:r>
              <a:rPr lang="en-US" sz="3600" b="1" dirty="0">
                <a:solidFill>
                  <a:srgbClr val="FF6A13"/>
                </a:solidFill>
                <a:latin typeface="Cambria" pitchFamily="34" charset="0"/>
                <a:ea typeface="Cambria" pitchFamily="34" charset="-122"/>
                <a:cs typeface="Cambria" pitchFamily="34" charset="-120"/>
              </a:rPr>
              <a:t>03</a:t>
            </a:r>
            <a:endParaRPr lang="en-US" sz="3600" dirty="0"/>
          </a:p>
        </p:txBody>
      </p:sp>
      <p:sp>
        <p:nvSpPr>
          <p:cNvPr id="56" name="Text 52"/>
          <p:cNvSpPr/>
          <p:nvPr/>
        </p:nvSpPr>
        <p:spPr>
          <a:xfrm>
            <a:off x="18745200" y="23390352"/>
            <a:ext cx="7772400" cy="731520"/>
          </a:xfrm>
          <a:prstGeom prst="rect">
            <a:avLst/>
          </a:prstGeom>
          <a:noFill/>
          <a:ln/>
        </p:spPr>
        <p:txBody>
          <a:bodyPr wrap="square" lIns="0" tIns="0" rIns="0" bIns="0" rtlCol="0" anchor="t"/>
          <a:lstStyle/>
          <a:p>
            <a:pPr marL="0" indent="0" algn="l">
              <a:lnSpc>
                <a:spcPct val="108000"/>
              </a:lnSpc>
              <a:buNone/>
            </a:pPr>
            <a:r>
              <a:rPr lang="en-US" sz="2800" b="1" dirty="0">
                <a:solidFill>
                  <a:srgbClr val="23262B"/>
                </a:solidFill>
                <a:latin typeface="Cambria" pitchFamily="34" charset="0"/>
                <a:ea typeface="Cambria" pitchFamily="34" charset="-122"/>
                <a:cs typeface="Cambria" pitchFamily="34" charset="-120"/>
              </a:rPr>
              <a:t>visionOS Mesh Selection</a:t>
            </a:r>
            <a:endParaRPr lang="en-US" sz="2800" dirty="0"/>
          </a:p>
        </p:txBody>
      </p:sp>
      <p:sp>
        <p:nvSpPr>
          <p:cNvPr id="57" name="Text 53"/>
          <p:cNvSpPr/>
          <p:nvPr/>
        </p:nvSpPr>
        <p:spPr>
          <a:xfrm>
            <a:off x="18745200" y="24185880"/>
            <a:ext cx="7772400" cy="1325880"/>
          </a:xfrm>
          <a:prstGeom prst="rect">
            <a:avLst/>
          </a:prstGeom>
          <a:noFill/>
          <a:ln/>
        </p:spPr>
        <p:txBody>
          <a:bodyPr wrap="square" lIns="0" tIns="0" rIns="0" bIns="0" rtlCol="0" anchor="t"/>
          <a:lstStyle/>
          <a:p>
            <a:pPr marL="0" indent="0" algn="l">
              <a:lnSpc>
                <a:spcPct val="128000"/>
              </a:lnSpc>
              <a:buNone/>
            </a:pPr>
            <a:r>
              <a:rPr lang="en-US" sz="2000" dirty="0">
                <a:solidFill>
                  <a:srgbClr val="23262B"/>
                </a:solidFill>
                <a:latin typeface="Calibri" pitchFamily="34" charset="0"/>
                <a:ea typeface="Calibri" pitchFamily="34" charset="-122"/>
                <a:cs typeface="Calibri" pitchFamily="34" charset="-120"/>
              </a:rPr>
              <a:t>Built the first RobotSelector visionOS app: ARKit SceneReconstructionProvider meshes the room, SpatialTapGesture + collision highlights the tapped chunk orange.</a:t>
            </a:r>
            <a:endParaRPr lang="en-US" sz="2000" dirty="0"/>
          </a:p>
        </p:txBody>
      </p:sp>
      <p:sp>
        <p:nvSpPr>
          <p:cNvPr id="58" name="Shape 54"/>
          <p:cNvSpPr/>
          <p:nvPr/>
        </p:nvSpPr>
        <p:spPr>
          <a:xfrm>
            <a:off x="27157680" y="22494240"/>
            <a:ext cx="8321040" cy="3200400"/>
          </a:xfrm>
          <a:prstGeom prst="roundRect">
            <a:avLst>
              <a:gd name="adj" fmla="val 2571"/>
            </a:avLst>
          </a:prstGeom>
          <a:solidFill>
            <a:srgbClr val="FFFFFF"/>
          </a:solidFill>
          <a:ln w="12700">
            <a:solidFill>
              <a:srgbClr val="E1E0DC"/>
            </a:solidFill>
            <a:prstDash val="solid"/>
          </a:ln>
        </p:spPr>
        <p:txBody>
          <a:bodyPr/>
          <a:lstStyle/>
          <a:p>
            <a:endParaRPr lang="en-US"/>
          </a:p>
        </p:txBody>
      </p:sp>
      <p:sp>
        <p:nvSpPr>
          <p:cNvPr id="59" name="Text 55"/>
          <p:cNvSpPr/>
          <p:nvPr/>
        </p:nvSpPr>
        <p:spPr>
          <a:xfrm>
            <a:off x="27432000" y="22713696"/>
            <a:ext cx="7772400" cy="594360"/>
          </a:xfrm>
          <a:prstGeom prst="rect">
            <a:avLst/>
          </a:prstGeom>
          <a:noFill/>
          <a:ln/>
        </p:spPr>
        <p:txBody>
          <a:bodyPr wrap="square" lIns="0" tIns="0" rIns="0" bIns="0" rtlCol="0" anchor="ctr"/>
          <a:lstStyle/>
          <a:p>
            <a:pPr marL="0" indent="0">
              <a:buNone/>
            </a:pPr>
            <a:r>
              <a:rPr lang="en-US" sz="3600" b="1" dirty="0">
                <a:solidFill>
                  <a:srgbClr val="FF6A13"/>
                </a:solidFill>
                <a:latin typeface="Cambria" pitchFamily="34" charset="0"/>
                <a:ea typeface="Cambria" pitchFamily="34" charset="-122"/>
                <a:cs typeface="Cambria" pitchFamily="34" charset="-120"/>
              </a:rPr>
              <a:t>04</a:t>
            </a:r>
            <a:endParaRPr lang="en-US" sz="3600" dirty="0"/>
          </a:p>
        </p:txBody>
      </p:sp>
      <p:sp>
        <p:nvSpPr>
          <p:cNvPr id="60" name="Text 56"/>
          <p:cNvSpPr/>
          <p:nvPr/>
        </p:nvSpPr>
        <p:spPr>
          <a:xfrm>
            <a:off x="27432000" y="23390352"/>
            <a:ext cx="7772400" cy="731520"/>
          </a:xfrm>
          <a:prstGeom prst="rect">
            <a:avLst/>
          </a:prstGeom>
          <a:noFill/>
          <a:ln/>
        </p:spPr>
        <p:txBody>
          <a:bodyPr wrap="square" lIns="0" tIns="0" rIns="0" bIns="0" rtlCol="0" anchor="t"/>
          <a:lstStyle/>
          <a:p>
            <a:pPr marL="0" indent="0" algn="l">
              <a:lnSpc>
                <a:spcPct val="108000"/>
              </a:lnSpc>
              <a:buNone/>
            </a:pPr>
            <a:r>
              <a:rPr lang="en-US" sz="2800" b="1" dirty="0">
                <a:solidFill>
                  <a:srgbClr val="23262B"/>
                </a:solidFill>
                <a:latin typeface="Cambria" pitchFamily="34" charset="0"/>
                <a:ea typeface="Cambria" pitchFamily="34" charset="-122"/>
                <a:cs typeface="Cambria" pitchFamily="34" charset="-120"/>
              </a:rPr>
              <a:t>iPad Port</a:t>
            </a:r>
            <a:endParaRPr lang="en-US" sz="2800" dirty="0"/>
          </a:p>
        </p:txBody>
      </p:sp>
      <p:sp>
        <p:nvSpPr>
          <p:cNvPr id="61" name="Text 57"/>
          <p:cNvSpPr/>
          <p:nvPr/>
        </p:nvSpPr>
        <p:spPr>
          <a:xfrm>
            <a:off x="27432000" y="24185880"/>
            <a:ext cx="7772400" cy="1325880"/>
          </a:xfrm>
          <a:prstGeom prst="rect">
            <a:avLst/>
          </a:prstGeom>
          <a:noFill/>
          <a:ln/>
        </p:spPr>
        <p:txBody>
          <a:bodyPr wrap="square" lIns="0" tIns="0" rIns="0" bIns="0" rtlCol="0" anchor="t"/>
          <a:lstStyle/>
          <a:p>
            <a:pPr marL="0" indent="0" algn="l">
              <a:lnSpc>
                <a:spcPct val="128000"/>
              </a:lnSpc>
              <a:buNone/>
            </a:pPr>
            <a:r>
              <a:rPr lang="en-US" sz="2000" dirty="0">
                <a:solidFill>
                  <a:srgbClr val="23262B"/>
                </a:solidFill>
                <a:latin typeface="Calibri" pitchFamily="34" charset="0"/>
                <a:ea typeface="Calibri" pitchFamily="34" charset="-122"/>
                <a:cs typeface="Calibri" pitchFamily="34" charset="-120"/>
              </a:rPr>
              <a:t>Ported selection logic to iPadOS using ARWorldTrackingConfiguration and arView.raycast(), with automatic fallback from LiDAR mesh to plane detection on non-LiDAR devices.</a:t>
            </a:r>
            <a:endParaRPr lang="en-US" sz="2000" dirty="0"/>
          </a:p>
        </p:txBody>
      </p:sp>
      <p:sp>
        <p:nvSpPr>
          <p:cNvPr id="62" name="Shape 58"/>
          <p:cNvSpPr/>
          <p:nvPr/>
        </p:nvSpPr>
        <p:spPr>
          <a:xfrm>
            <a:off x="1097280" y="26014680"/>
            <a:ext cx="8321040" cy="3200400"/>
          </a:xfrm>
          <a:prstGeom prst="roundRect">
            <a:avLst>
              <a:gd name="adj" fmla="val 2571"/>
            </a:avLst>
          </a:prstGeom>
          <a:solidFill>
            <a:srgbClr val="FFFFFF"/>
          </a:solidFill>
          <a:ln w="12700">
            <a:solidFill>
              <a:srgbClr val="E1E0DC"/>
            </a:solidFill>
            <a:prstDash val="solid"/>
          </a:ln>
        </p:spPr>
        <p:txBody>
          <a:bodyPr/>
          <a:lstStyle/>
          <a:p>
            <a:endParaRPr lang="en-US"/>
          </a:p>
        </p:txBody>
      </p:sp>
      <p:sp>
        <p:nvSpPr>
          <p:cNvPr id="63" name="Text 59"/>
          <p:cNvSpPr/>
          <p:nvPr/>
        </p:nvSpPr>
        <p:spPr>
          <a:xfrm>
            <a:off x="1371600" y="26234136"/>
            <a:ext cx="7772400" cy="594360"/>
          </a:xfrm>
          <a:prstGeom prst="rect">
            <a:avLst/>
          </a:prstGeom>
          <a:noFill/>
          <a:ln/>
        </p:spPr>
        <p:txBody>
          <a:bodyPr wrap="square" lIns="0" tIns="0" rIns="0" bIns="0" rtlCol="0" anchor="ctr"/>
          <a:lstStyle/>
          <a:p>
            <a:pPr marL="0" indent="0">
              <a:buNone/>
            </a:pPr>
            <a:r>
              <a:rPr lang="en-US" sz="3600" b="1" dirty="0">
                <a:solidFill>
                  <a:srgbClr val="FF6A13"/>
                </a:solidFill>
                <a:latin typeface="Cambria" pitchFamily="34" charset="0"/>
                <a:ea typeface="Cambria" pitchFamily="34" charset="-122"/>
                <a:cs typeface="Cambria" pitchFamily="34" charset="-120"/>
              </a:rPr>
              <a:t>05</a:t>
            </a:r>
            <a:endParaRPr lang="en-US" sz="3600" dirty="0"/>
          </a:p>
        </p:txBody>
      </p:sp>
      <p:sp>
        <p:nvSpPr>
          <p:cNvPr id="64" name="Text 60"/>
          <p:cNvSpPr/>
          <p:nvPr/>
        </p:nvSpPr>
        <p:spPr>
          <a:xfrm>
            <a:off x="1371600" y="26910792"/>
            <a:ext cx="7772400" cy="731520"/>
          </a:xfrm>
          <a:prstGeom prst="rect">
            <a:avLst/>
          </a:prstGeom>
          <a:noFill/>
          <a:ln/>
        </p:spPr>
        <p:txBody>
          <a:bodyPr wrap="square" lIns="0" tIns="0" rIns="0" bIns="0" rtlCol="0" anchor="t"/>
          <a:lstStyle/>
          <a:p>
            <a:pPr marL="0" indent="0" algn="l">
              <a:lnSpc>
                <a:spcPct val="108000"/>
              </a:lnSpc>
              <a:buNone/>
            </a:pPr>
            <a:r>
              <a:rPr lang="en-US" sz="2800" b="1" dirty="0">
                <a:solidFill>
                  <a:srgbClr val="23262B"/>
                </a:solidFill>
                <a:latin typeface="Cambria" pitchFamily="34" charset="0"/>
                <a:ea typeface="Cambria" pitchFamily="34" charset="-122"/>
                <a:cs typeface="Cambria" pitchFamily="34" charset="-120"/>
              </a:rPr>
              <a:t>InfluxDB Telemetry</a:t>
            </a:r>
            <a:endParaRPr lang="en-US" sz="2800" dirty="0"/>
          </a:p>
        </p:txBody>
      </p:sp>
      <p:sp>
        <p:nvSpPr>
          <p:cNvPr id="65" name="Text 61"/>
          <p:cNvSpPr/>
          <p:nvPr/>
        </p:nvSpPr>
        <p:spPr>
          <a:xfrm>
            <a:off x="1371600" y="27706320"/>
            <a:ext cx="7772400" cy="1325880"/>
          </a:xfrm>
          <a:prstGeom prst="rect">
            <a:avLst/>
          </a:prstGeom>
          <a:noFill/>
          <a:ln/>
        </p:spPr>
        <p:txBody>
          <a:bodyPr wrap="square" lIns="0" tIns="0" rIns="0" bIns="0" rtlCol="0" anchor="t"/>
          <a:lstStyle/>
          <a:p>
            <a:pPr marL="0" indent="0" algn="l">
              <a:lnSpc>
                <a:spcPct val="128000"/>
              </a:lnSpc>
              <a:buNone/>
            </a:pPr>
            <a:r>
              <a:rPr lang="en-US" sz="2000" dirty="0">
                <a:solidFill>
                  <a:srgbClr val="23262B"/>
                </a:solidFill>
                <a:latin typeface="Calibri" pitchFamily="34" charset="0"/>
                <a:ea typeface="Calibri" pitchFamily="34" charset="-122"/>
                <a:cs typeface="Calibri" pitchFamily="34" charset="-120"/>
              </a:rPr>
              <a:t>Added an InfluxDB client (line-protocol writes, Flux queries) and a floating RobotDataOverlay panel showing live temperature, speed, and load above the selected robot.</a:t>
            </a:r>
            <a:endParaRPr lang="en-US" sz="2000" dirty="0"/>
          </a:p>
        </p:txBody>
      </p:sp>
      <p:sp>
        <p:nvSpPr>
          <p:cNvPr id="66" name="Shape 62"/>
          <p:cNvSpPr/>
          <p:nvPr/>
        </p:nvSpPr>
        <p:spPr>
          <a:xfrm>
            <a:off x="9784080" y="26014680"/>
            <a:ext cx="8321040" cy="3200400"/>
          </a:xfrm>
          <a:prstGeom prst="roundRect">
            <a:avLst>
              <a:gd name="adj" fmla="val 2571"/>
            </a:avLst>
          </a:prstGeom>
          <a:solidFill>
            <a:srgbClr val="FFFFFF"/>
          </a:solidFill>
          <a:ln w="12700">
            <a:solidFill>
              <a:srgbClr val="E1E0DC"/>
            </a:solidFill>
            <a:prstDash val="solid"/>
          </a:ln>
        </p:spPr>
        <p:txBody>
          <a:bodyPr/>
          <a:lstStyle/>
          <a:p>
            <a:endParaRPr lang="en-US"/>
          </a:p>
        </p:txBody>
      </p:sp>
      <p:sp>
        <p:nvSpPr>
          <p:cNvPr id="67" name="Text 63"/>
          <p:cNvSpPr/>
          <p:nvPr/>
        </p:nvSpPr>
        <p:spPr>
          <a:xfrm>
            <a:off x="10058400" y="26234136"/>
            <a:ext cx="7772400" cy="594360"/>
          </a:xfrm>
          <a:prstGeom prst="rect">
            <a:avLst/>
          </a:prstGeom>
          <a:noFill/>
          <a:ln/>
        </p:spPr>
        <p:txBody>
          <a:bodyPr wrap="square" lIns="0" tIns="0" rIns="0" bIns="0" rtlCol="0" anchor="ctr"/>
          <a:lstStyle/>
          <a:p>
            <a:pPr marL="0" indent="0">
              <a:buNone/>
            </a:pPr>
            <a:r>
              <a:rPr lang="en-US" sz="3600" b="1" dirty="0">
                <a:solidFill>
                  <a:srgbClr val="FF6A13"/>
                </a:solidFill>
                <a:latin typeface="Cambria" pitchFamily="34" charset="0"/>
                <a:ea typeface="Cambria" pitchFamily="34" charset="-122"/>
                <a:cs typeface="Cambria" pitchFamily="34" charset="-120"/>
              </a:rPr>
              <a:t>06–07</a:t>
            </a:r>
            <a:endParaRPr lang="en-US" sz="3600" dirty="0"/>
          </a:p>
        </p:txBody>
      </p:sp>
      <p:sp>
        <p:nvSpPr>
          <p:cNvPr id="68" name="Text 64"/>
          <p:cNvSpPr/>
          <p:nvPr/>
        </p:nvSpPr>
        <p:spPr>
          <a:xfrm>
            <a:off x="10058400" y="26910792"/>
            <a:ext cx="7772400" cy="731520"/>
          </a:xfrm>
          <a:prstGeom prst="rect">
            <a:avLst/>
          </a:prstGeom>
          <a:noFill/>
          <a:ln/>
        </p:spPr>
        <p:txBody>
          <a:bodyPr wrap="square" lIns="0" tIns="0" rIns="0" bIns="0" rtlCol="0" anchor="t"/>
          <a:lstStyle/>
          <a:p>
            <a:pPr marL="0" indent="0" algn="l">
              <a:lnSpc>
                <a:spcPct val="108000"/>
              </a:lnSpc>
              <a:buNone/>
            </a:pPr>
            <a:r>
              <a:rPr lang="en-US" sz="2800" b="1" dirty="0">
                <a:solidFill>
                  <a:srgbClr val="23262B"/>
                </a:solidFill>
                <a:latin typeface="Cambria" pitchFamily="34" charset="0"/>
                <a:ea typeface="Cambria" pitchFamily="34" charset="-122"/>
                <a:cs typeface="Cambria" pitchFamily="34" charset="-120"/>
              </a:rPr>
              <a:t>Custom ML via Roboflow</a:t>
            </a:r>
            <a:endParaRPr lang="en-US" sz="2800" dirty="0"/>
          </a:p>
        </p:txBody>
      </p:sp>
      <p:sp>
        <p:nvSpPr>
          <p:cNvPr id="69" name="Text 65"/>
          <p:cNvSpPr/>
          <p:nvPr/>
        </p:nvSpPr>
        <p:spPr>
          <a:xfrm>
            <a:off x="10058400" y="27706320"/>
            <a:ext cx="7772400" cy="1325880"/>
          </a:xfrm>
          <a:prstGeom prst="rect">
            <a:avLst/>
          </a:prstGeom>
          <a:noFill/>
          <a:ln/>
        </p:spPr>
        <p:txBody>
          <a:bodyPr wrap="square" lIns="0" tIns="0" rIns="0" bIns="0" rtlCol="0" anchor="t"/>
          <a:lstStyle/>
          <a:p>
            <a:pPr marL="0" indent="0" algn="l">
              <a:lnSpc>
                <a:spcPct val="128000"/>
              </a:lnSpc>
              <a:buNone/>
            </a:pPr>
            <a:r>
              <a:rPr lang="en-US" sz="2000" dirty="0">
                <a:solidFill>
                  <a:srgbClr val="23262B"/>
                </a:solidFill>
                <a:latin typeface="Calibri" pitchFamily="34" charset="0"/>
                <a:ea typeface="Calibri" pitchFamily="34" charset="-122"/>
                <a:cs typeface="Calibri" pitchFamily="34" charset="-120"/>
              </a:rPr>
              <a:t>Replaced generic Vision segmentation with a custom-trained Roboflow instance-segmentation model for KUKA-specific detection, secured with an .xcconfig API key pattern.</a:t>
            </a:r>
            <a:endParaRPr lang="en-US" sz="2000" dirty="0"/>
          </a:p>
        </p:txBody>
      </p:sp>
      <p:sp>
        <p:nvSpPr>
          <p:cNvPr id="70" name="Shape 66"/>
          <p:cNvSpPr/>
          <p:nvPr/>
        </p:nvSpPr>
        <p:spPr>
          <a:xfrm>
            <a:off x="18470880" y="26014680"/>
            <a:ext cx="8321040" cy="3200400"/>
          </a:xfrm>
          <a:prstGeom prst="roundRect">
            <a:avLst>
              <a:gd name="adj" fmla="val 2571"/>
            </a:avLst>
          </a:prstGeom>
          <a:solidFill>
            <a:srgbClr val="FFFFFF"/>
          </a:solidFill>
          <a:ln w="12700">
            <a:solidFill>
              <a:srgbClr val="E1E0DC"/>
            </a:solidFill>
            <a:prstDash val="solid"/>
          </a:ln>
        </p:spPr>
        <p:txBody>
          <a:bodyPr/>
          <a:lstStyle/>
          <a:p>
            <a:endParaRPr lang="en-US"/>
          </a:p>
        </p:txBody>
      </p:sp>
      <p:sp>
        <p:nvSpPr>
          <p:cNvPr id="71" name="Text 67"/>
          <p:cNvSpPr/>
          <p:nvPr/>
        </p:nvSpPr>
        <p:spPr>
          <a:xfrm>
            <a:off x="18745200" y="26234136"/>
            <a:ext cx="7772400" cy="594360"/>
          </a:xfrm>
          <a:prstGeom prst="rect">
            <a:avLst/>
          </a:prstGeom>
          <a:noFill/>
          <a:ln/>
        </p:spPr>
        <p:txBody>
          <a:bodyPr wrap="square" lIns="0" tIns="0" rIns="0" bIns="0" rtlCol="0" anchor="ctr"/>
          <a:lstStyle/>
          <a:p>
            <a:pPr marL="0" indent="0">
              <a:buNone/>
            </a:pPr>
            <a:r>
              <a:rPr lang="en-US" sz="3600" b="1" dirty="0">
                <a:solidFill>
                  <a:srgbClr val="FF6A13"/>
                </a:solidFill>
                <a:latin typeface="Cambria" pitchFamily="34" charset="0"/>
                <a:ea typeface="Cambria" pitchFamily="34" charset="-122"/>
                <a:cs typeface="Cambria" pitchFamily="34" charset="-120"/>
              </a:rPr>
              <a:t>08</a:t>
            </a:r>
            <a:endParaRPr lang="en-US" sz="3600" dirty="0"/>
          </a:p>
        </p:txBody>
      </p:sp>
      <p:sp>
        <p:nvSpPr>
          <p:cNvPr id="72" name="Text 68"/>
          <p:cNvSpPr/>
          <p:nvPr/>
        </p:nvSpPr>
        <p:spPr>
          <a:xfrm>
            <a:off x="18745200" y="26910792"/>
            <a:ext cx="7772400" cy="731520"/>
          </a:xfrm>
          <a:prstGeom prst="rect">
            <a:avLst/>
          </a:prstGeom>
          <a:noFill/>
          <a:ln/>
        </p:spPr>
        <p:txBody>
          <a:bodyPr wrap="square" lIns="0" tIns="0" rIns="0" bIns="0" rtlCol="0" anchor="t"/>
          <a:lstStyle/>
          <a:p>
            <a:pPr marL="0" indent="0" algn="l">
              <a:lnSpc>
                <a:spcPct val="108000"/>
              </a:lnSpc>
              <a:buNone/>
            </a:pPr>
            <a:r>
              <a:rPr lang="en-US" sz="2800" b="1" dirty="0">
                <a:solidFill>
                  <a:srgbClr val="23262B"/>
                </a:solidFill>
                <a:latin typeface="Cambria" pitchFamily="34" charset="0"/>
                <a:ea typeface="Cambria" pitchFamily="34" charset="-122"/>
                <a:cs typeface="Cambria" pitchFamily="34" charset="-120"/>
              </a:rPr>
              <a:t>Camera Restriction Discovered</a:t>
            </a:r>
            <a:endParaRPr lang="en-US" sz="2800" dirty="0"/>
          </a:p>
        </p:txBody>
      </p:sp>
      <p:sp>
        <p:nvSpPr>
          <p:cNvPr id="73" name="Text 69"/>
          <p:cNvSpPr/>
          <p:nvPr/>
        </p:nvSpPr>
        <p:spPr>
          <a:xfrm>
            <a:off x="18745200" y="27706320"/>
            <a:ext cx="7772400" cy="1325880"/>
          </a:xfrm>
          <a:prstGeom prst="rect">
            <a:avLst/>
          </a:prstGeom>
          <a:noFill/>
          <a:ln/>
        </p:spPr>
        <p:txBody>
          <a:bodyPr wrap="square" lIns="0" tIns="0" rIns="0" bIns="0" rtlCol="0" anchor="t"/>
          <a:lstStyle/>
          <a:p>
            <a:pPr marL="0" indent="0" algn="l">
              <a:lnSpc>
                <a:spcPct val="128000"/>
              </a:lnSpc>
              <a:buNone/>
            </a:pPr>
            <a:r>
              <a:rPr lang="en-US" sz="2000" dirty="0">
                <a:solidFill>
                  <a:srgbClr val="23262B"/>
                </a:solidFill>
                <a:latin typeface="Calibri" pitchFamily="34" charset="0"/>
                <a:ea typeface="Calibri" pitchFamily="34" charset="-122"/>
                <a:cs typeface="Calibri" pitchFamily="34" charset="-120"/>
              </a:rPr>
              <a:t>Found that visionOS 1.0–1.2 exposes no public API for raw camera frames — a deliberate privacy limit, not a bug — and built static-image workarounds to keep developing.</a:t>
            </a:r>
            <a:endParaRPr lang="en-US" sz="2000" dirty="0"/>
          </a:p>
        </p:txBody>
      </p:sp>
      <p:sp>
        <p:nvSpPr>
          <p:cNvPr id="74" name="Shape 70"/>
          <p:cNvSpPr/>
          <p:nvPr/>
        </p:nvSpPr>
        <p:spPr>
          <a:xfrm>
            <a:off x="27157680" y="26014680"/>
            <a:ext cx="8321040" cy="3200400"/>
          </a:xfrm>
          <a:prstGeom prst="roundRect">
            <a:avLst>
              <a:gd name="adj" fmla="val 2571"/>
            </a:avLst>
          </a:prstGeom>
          <a:solidFill>
            <a:srgbClr val="23262B"/>
          </a:solidFill>
          <a:ln/>
        </p:spPr>
        <p:txBody>
          <a:bodyPr/>
          <a:lstStyle/>
          <a:p>
            <a:endParaRPr lang="en-US"/>
          </a:p>
        </p:txBody>
      </p:sp>
      <p:sp>
        <p:nvSpPr>
          <p:cNvPr id="75" name="Text 71"/>
          <p:cNvSpPr/>
          <p:nvPr/>
        </p:nvSpPr>
        <p:spPr>
          <a:xfrm>
            <a:off x="27432000" y="26234136"/>
            <a:ext cx="7772400" cy="502920"/>
          </a:xfrm>
          <a:prstGeom prst="rect">
            <a:avLst/>
          </a:prstGeom>
          <a:noFill/>
          <a:ln/>
        </p:spPr>
        <p:txBody>
          <a:bodyPr wrap="square" lIns="0" tIns="0" rIns="0" bIns="0" rtlCol="0" anchor="ctr"/>
          <a:lstStyle/>
          <a:p>
            <a:pPr marL="0" indent="0">
              <a:buNone/>
            </a:pPr>
            <a:r>
              <a:rPr lang="en-US" sz="3600" b="1" dirty="0">
                <a:solidFill>
                  <a:srgbClr val="FF6A13"/>
                </a:solidFill>
                <a:latin typeface="Cambria" pitchFamily="34" charset="0"/>
                <a:ea typeface="Cambria" pitchFamily="34" charset="-122"/>
                <a:cs typeface="Cambria" pitchFamily="34" charset="-120"/>
              </a:rPr>
              <a:t>What's next →</a:t>
            </a:r>
            <a:endParaRPr lang="en-US" sz="3600" dirty="0"/>
          </a:p>
        </p:txBody>
      </p:sp>
      <p:sp>
        <p:nvSpPr>
          <p:cNvPr id="76" name="Text 72"/>
          <p:cNvSpPr/>
          <p:nvPr/>
        </p:nvSpPr>
        <p:spPr>
          <a:xfrm>
            <a:off x="27432000" y="26883360"/>
            <a:ext cx="7772400" cy="2103120"/>
          </a:xfrm>
          <a:prstGeom prst="rect">
            <a:avLst/>
          </a:prstGeom>
          <a:noFill/>
          <a:ln/>
        </p:spPr>
        <p:txBody>
          <a:bodyPr wrap="square" lIns="0" tIns="0" rIns="0" bIns="0" rtlCol="0" anchor="t"/>
          <a:lstStyle/>
          <a:p>
            <a:pPr marL="0" indent="0" algn="l">
              <a:lnSpc>
                <a:spcPct val="132000"/>
              </a:lnSpc>
              <a:buNone/>
            </a:pPr>
            <a:r>
              <a:rPr lang="en-US" sz="2400" dirty="0">
                <a:solidFill>
                  <a:srgbClr val="D8D9DB"/>
                </a:solidFill>
                <a:latin typeface="Calibri" pitchFamily="34" charset="0"/>
                <a:ea typeface="Calibri" pitchFamily="34" charset="-122"/>
                <a:cs typeface="Calibri" pitchFamily="34" charset="-120"/>
              </a:rPr>
              <a:t>Live camera access, multi-robot routing, and full hardware implementation on physical Apple Vision Pro (No iPad needed)</a:t>
            </a:r>
            <a:endParaRPr lang="en-US" sz="2400" dirty="0"/>
          </a:p>
        </p:txBody>
      </p:sp>
      <p:sp>
        <p:nvSpPr>
          <p:cNvPr id="77" name="Shape 73"/>
          <p:cNvSpPr/>
          <p:nvPr/>
        </p:nvSpPr>
        <p:spPr>
          <a:xfrm>
            <a:off x="1097280" y="29855160"/>
            <a:ext cx="731520" cy="731520"/>
          </a:xfrm>
          <a:prstGeom prst="ellipse">
            <a:avLst/>
          </a:prstGeom>
          <a:solidFill>
            <a:srgbClr val="FF6A13"/>
          </a:solidFill>
          <a:ln/>
        </p:spPr>
        <p:txBody>
          <a:bodyPr/>
          <a:lstStyle/>
          <a:p>
            <a:endParaRPr lang="en-US"/>
          </a:p>
        </p:txBody>
      </p:sp>
      <p:sp>
        <p:nvSpPr>
          <p:cNvPr id="78" name="Text 74"/>
          <p:cNvSpPr/>
          <p:nvPr/>
        </p:nvSpPr>
        <p:spPr>
          <a:xfrm>
            <a:off x="1097280" y="29855160"/>
            <a:ext cx="731520" cy="731520"/>
          </a:xfrm>
          <a:prstGeom prst="rect">
            <a:avLst/>
          </a:prstGeom>
          <a:noFill/>
          <a:ln/>
        </p:spPr>
        <p:txBody>
          <a:bodyPr wrap="square" lIns="0" tIns="0" rIns="0" bIns="0" rtlCol="0" anchor="ctr"/>
          <a:lstStyle/>
          <a:p>
            <a:pPr marL="0" indent="0" algn="ctr">
              <a:buNone/>
            </a:pPr>
            <a:r>
              <a:rPr lang="en-US" sz="3000" b="1" dirty="0">
                <a:solidFill>
                  <a:srgbClr val="FFFFFF"/>
                </a:solidFill>
                <a:latin typeface="Cambria" pitchFamily="34" charset="0"/>
                <a:ea typeface="Cambria" pitchFamily="34" charset="-122"/>
                <a:cs typeface="Cambria" pitchFamily="34" charset="-120"/>
              </a:rPr>
              <a:t>4</a:t>
            </a:r>
            <a:endParaRPr lang="en-US" sz="3000" dirty="0"/>
          </a:p>
        </p:txBody>
      </p:sp>
      <p:sp>
        <p:nvSpPr>
          <p:cNvPr id="79" name="Text 75"/>
          <p:cNvSpPr/>
          <p:nvPr/>
        </p:nvSpPr>
        <p:spPr>
          <a:xfrm>
            <a:off x="2057400" y="29791152"/>
            <a:ext cx="33421320" cy="859536"/>
          </a:xfrm>
          <a:prstGeom prst="rect">
            <a:avLst/>
          </a:prstGeom>
          <a:noFill/>
          <a:ln/>
        </p:spPr>
        <p:txBody>
          <a:bodyPr wrap="square" lIns="0" tIns="0" rIns="0" bIns="0" rtlCol="0" anchor="ctr"/>
          <a:lstStyle/>
          <a:p>
            <a:pPr marL="0" indent="0" algn="l">
              <a:buNone/>
            </a:pPr>
            <a:r>
              <a:rPr lang="en-US" sz="3600" b="1" dirty="0">
                <a:solidFill>
                  <a:srgbClr val="23262B"/>
                </a:solidFill>
                <a:latin typeface="Cambria" pitchFamily="34" charset="0"/>
                <a:ea typeface="Cambria" pitchFamily="34" charset="-122"/>
                <a:cs typeface="Cambria" pitchFamily="34" charset="-120"/>
              </a:rPr>
              <a:t>CHALLENGES AND LEARNINGS</a:t>
            </a:r>
            <a:endParaRPr lang="en-US" sz="3600" dirty="0"/>
          </a:p>
        </p:txBody>
      </p:sp>
      <p:sp>
        <p:nvSpPr>
          <p:cNvPr id="80" name="Shape 76"/>
          <p:cNvSpPr/>
          <p:nvPr/>
        </p:nvSpPr>
        <p:spPr>
          <a:xfrm>
            <a:off x="1097280" y="30815280"/>
            <a:ext cx="8252460" cy="7223760"/>
          </a:xfrm>
          <a:prstGeom prst="roundRect">
            <a:avLst>
              <a:gd name="adj" fmla="val 1139"/>
            </a:avLst>
          </a:prstGeom>
          <a:solidFill>
            <a:srgbClr val="FFFFFF"/>
          </a:solidFill>
          <a:ln w="12700">
            <a:solidFill>
              <a:srgbClr val="E1E0DC"/>
            </a:solidFill>
            <a:prstDash val="solid"/>
          </a:ln>
        </p:spPr>
        <p:txBody>
          <a:bodyPr/>
          <a:lstStyle/>
          <a:p>
            <a:endParaRPr lang="en-US"/>
          </a:p>
        </p:txBody>
      </p:sp>
      <p:sp>
        <p:nvSpPr>
          <p:cNvPr id="81" name="Shape 77"/>
          <p:cNvSpPr/>
          <p:nvPr/>
        </p:nvSpPr>
        <p:spPr>
          <a:xfrm>
            <a:off x="1408176" y="31126176"/>
            <a:ext cx="585216" cy="585216"/>
          </a:xfrm>
          <a:prstGeom prst="roundRect">
            <a:avLst>
              <a:gd name="adj" fmla="val 9375"/>
            </a:avLst>
          </a:prstGeom>
          <a:solidFill>
            <a:srgbClr val="23262B"/>
          </a:solidFill>
          <a:ln/>
        </p:spPr>
        <p:txBody>
          <a:bodyPr/>
          <a:lstStyle/>
          <a:p>
            <a:endParaRPr lang="en-US"/>
          </a:p>
        </p:txBody>
      </p:sp>
      <p:sp>
        <p:nvSpPr>
          <p:cNvPr id="82" name="Text 78"/>
          <p:cNvSpPr/>
          <p:nvPr/>
        </p:nvSpPr>
        <p:spPr>
          <a:xfrm>
            <a:off x="1408176" y="31126176"/>
            <a:ext cx="585216" cy="585216"/>
          </a:xfrm>
          <a:prstGeom prst="rect">
            <a:avLst/>
          </a:prstGeom>
          <a:noFill/>
          <a:ln/>
        </p:spPr>
        <p:txBody>
          <a:bodyPr wrap="square" lIns="0" tIns="0" rIns="0" bIns="0" rtlCol="0" anchor="ctr"/>
          <a:lstStyle/>
          <a:p>
            <a:pPr marL="0" indent="0" algn="ctr">
              <a:buNone/>
            </a:pPr>
            <a:r>
              <a:rPr lang="en-US" sz="2000" b="1" dirty="0">
                <a:solidFill>
                  <a:srgbClr val="FF6A13"/>
                </a:solidFill>
                <a:latin typeface="Cambria" pitchFamily="34" charset="0"/>
                <a:ea typeface="Cambria" pitchFamily="34" charset="-122"/>
                <a:cs typeface="Cambria" pitchFamily="34" charset="-120"/>
              </a:rPr>
              <a:t>1</a:t>
            </a:r>
            <a:endParaRPr lang="en-US" sz="2000" dirty="0"/>
          </a:p>
        </p:txBody>
      </p:sp>
      <p:sp>
        <p:nvSpPr>
          <p:cNvPr id="83" name="Text 79"/>
          <p:cNvSpPr/>
          <p:nvPr/>
        </p:nvSpPr>
        <p:spPr>
          <a:xfrm>
            <a:off x="1408176" y="31866840"/>
            <a:ext cx="7630668" cy="914400"/>
          </a:xfrm>
          <a:prstGeom prst="rect">
            <a:avLst/>
          </a:prstGeom>
          <a:noFill/>
          <a:ln/>
        </p:spPr>
        <p:txBody>
          <a:bodyPr wrap="square" lIns="0" tIns="0" rIns="0" bIns="0" rtlCol="0" anchor="t"/>
          <a:lstStyle/>
          <a:p>
            <a:pPr marL="0" indent="0" algn="l">
              <a:lnSpc>
                <a:spcPct val="108000"/>
              </a:lnSpc>
              <a:buNone/>
            </a:pPr>
            <a:r>
              <a:rPr lang="en-US" sz="3200" b="1" dirty="0">
                <a:solidFill>
                  <a:srgbClr val="23262B"/>
                </a:solidFill>
                <a:latin typeface="Cambria" pitchFamily="34" charset="0"/>
                <a:ea typeface="Cambria" pitchFamily="34" charset="-122"/>
                <a:cs typeface="Cambria" pitchFamily="34" charset="-120"/>
              </a:rPr>
              <a:t>visionOS Camera Restriction</a:t>
            </a:r>
            <a:endParaRPr lang="en-US" sz="3200" dirty="0"/>
          </a:p>
        </p:txBody>
      </p:sp>
      <p:sp>
        <p:nvSpPr>
          <p:cNvPr id="84" name="Text 80"/>
          <p:cNvSpPr/>
          <p:nvPr/>
        </p:nvSpPr>
        <p:spPr>
          <a:xfrm>
            <a:off x="1408176" y="32918400"/>
            <a:ext cx="7630668" cy="2423160"/>
          </a:xfrm>
          <a:prstGeom prst="rect">
            <a:avLst/>
          </a:prstGeom>
          <a:noFill/>
          <a:ln/>
        </p:spPr>
        <p:txBody>
          <a:bodyPr wrap="square" lIns="0" tIns="0" rIns="0" bIns="0" rtlCol="0" anchor="t"/>
          <a:lstStyle/>
          <a:p>
            <a:pPr marL="0" indent="0" algn="l">
              <a:lnSpc>
                <a:spcPct val="124000"/>
              </a:lnSpc>
              <a:buNone/>
            </a:pPr>
            <a:r>
              <a:rPr lang="en-US" sz="2400" dirty="0">
                <a:solidFill>
                  <a:srgbClr val="23262B"/>
                </a:solidFill>
                <a:latin typeface="Calibri" pitchFamily="34" charset="0"/>
                <a:ea typeface="Calibri" pitchFamily="34" charset="-122"/>
                <a:cs typeface="Calibri" pitchFamily="34" charset="-120"/>
              </a:rPr>
              <a:t>As of visionOS 1.0–1.2, Apple provides no public API to stream raw camera frames (CVPixelBuffer) to third-party apps — an intentional privacy decision, not a bug. This blocked the planned live Roboflow inference loop on Vision Pro hardware.</a:t>
            </a:r>
            <a:endParaRPr lang="en-US" sz="2400" dirty="0"/>
          </a:p>
        </p:txBody>
      </p:sp>
      <p:sp>
        <p:nvSpPr>
          <p:cNvPr id="85" name="Shape 81"/>
          <p:cNvSpPr/>
          <p:nvPr/>
        </p:nvSpPr>
        <p:spPr>
          <a:xfrm>
            <a:off x="1408176" y="35433000"/>
            <a:ext cx="7630668" cy="0"/>
          </a:xfrm>
          <a:prstGeom prst="line">
            <a:avLst/>
          </a:prstGeom>
          <a:noFill/>
          <a:ln w="12700">
            <a:solidFill>
              <a:srgbClr val="E1E0DC"/>
            </a:solidFill>
            <a:prstDash val="solid"/>
          </a:ln>
        </p:spPr>
        <p:txBody>
          <a:bodyPr/>
          <a:lstStyle/>
          <a:p>
            <a:endParaRPr lang="en-US"/>
          </a:p>
        </p:txBody>
      </p:sp>
      <p:sp>
        <p:nvSpPr>
          <p:cNvPr id="86" name="Text 82"/>
          <p:cNvSpPr/>
          <p:nvPr/>
        </p:nvSpPr>
        <p:spPr>
          <a:xfrm>
            <a:off x="1408176" y="35615880"/>
            <a:ext cx="7630668" cy="2240280"/>
          </a:xfrm>
          <a:prstGeom prst="rect">
            <a:avLst/>
          </a:prstGeom>
          <a:noFill/>
          <a:ln/>
        </p:spPr>
        <p:txBody>
          <a:bodyPr wrap="square" lIns="0" tIns="0" rIns="0" bIns="0" rtlCol="0" anchor="t"/>
          <a:lstStyle/>
          <a:p>
            <a:pPr marL="0" indent="0" algn="l">
              <a:lnSpc>
                <a:spcPct val="122000"/>
              </a:lnSpc>
              <a:buNone/>
            </a:pPr>
            <a:r>
              <a:rPr lang="en-US" sz="2400" b="1" dirty="0">
                <a:solidFill>
                  <a:srgbClr val="FF6A13"/>
                </a:solidFill>
                <a:latin typeface="Calibri" pitchFamily="34" charset="0"/>
                <a:ea typeface="Calibri" pitchFamily="34" charset="-122"/>
                <a:cs typeface="Calibri" pitchFamily="34" charset="-120"/>
              </a:rPr>
              <a:t>Fix:  </a:t>
            </a:r>
            <a:r>
              <a:rPr lang="en-US" sz="2400" dirty="0">
                <a:solidFill>
                  <a:srgbClr val="23262B"/>
                </a:solidFill>
                <a:latin typeface="Calibri" pitchFamily="34" charset="0"/>
                <a:ea typeface="Calibri" pitchFamily="34" charset="-122"/>
                <a:cs typeface="Calibri" pitchFamily="34" charset="-120"/>
              </a:rPr>
              <a:t>Workaround: mesh-based tap selection (geometry, not pixels) as a fallback, plus static test images cycled through the asset catalog to develop and demo the ML pipeline while awaiting a future frame-access API.</a:t>
            </a:r>
            <a:endParaRPr lang="en-US" sz="2400" dirty="0"/>
          </a:p>
        </p:txBody>
      </p:sp>
      <p:sp>
        <p:nvSpPr>
          <p:cNvPr id="87" name="Shape 83"/>
          <p:cNvSpPr/>
          <p:nvPr/>
        </p:nvSpPr>
        <p:spPr>
          <a:xfrm>
            <a:off x="9806940" y="30815280"/>
            <a:ext cx="8252460" cy="7223760"/>
          </a:xfrm>
          <a:prstGeom prst="roundRect">
            <a:avLst>
              <a:gd name="adj" fmla="val 1139"/>
            </a:avLst>
          </a:prstGeom>
          <a:solidFill>
            <a:srgbClr val="FFFFFF"/>
          </a:solidFill>
          <a:ln w="12700">
            <a:solidFill>
              <a:srgbClr val="E1E0DC"/>
            </a:solidFill>
            <a:prstDash val="solid"/>
          </a:ln>
        </p:spPr>
        <p:txBody>
          <a:bodyPr/>
          <a:lstStyle/>
          <a:p>
            <a:endParaRPr lang="en-US"/>
          </a:p>
        </p:txBody>
      </p:sp>
      <p:sp>
        <p:nvSpPr>
          <p:cNvPr id="88" name="Shape 84"/>
          <p:cNvSpPr/>
          <p:nvPr/>
        </p:nvSpPr>
        <p:spPr>
          <a:xfrm>
            <a:off x="10117836" y="31126176"/>
            <a:ext cx="585216" cy="585216"/>
          </a:xfrm>
          <a:prstGeom prst="roundRect">
            <a:avLst>
              <a:gd name="adj" fmla="val 9375"/>
            </a:avLst>
          </a:prstGeom>
          <a:solidFill>
            <a:srgbClr val="23262B"/>
          </a:solidFill>
          <a:ln/>
        </p:spPr>
        <p:txBody>
          <a:bodyPr/>
          <a:lstStyle/>
          <a:p>
            <a:endParaRPr lang="en-US"/>
          </a:p>
        </p:txBody>
      </p:sp>
      <p:sp>
        <p:nvSpPr>
          <p:cNvPr id="89" name="Text 85"/>
          <p:cNvSpPr/>
          <p:nvPr/>
        </p:nvSpPr>
        <p:spPr>
          <a:xfrm>
            <a:off x="10117836" y="31126176"/>
            <a:ext cx="585216" cy="585216"/>
          </a:xfrm>
          <a:prstGeom prst="rect">
            <a:avLst/>
          </a:prstGeom>
          <a:noFill/>
          <a:ln/>
        </p:spPr>
        <p:txBody>
          <a:bodyPr wrap="square" lIns="0" tIns="0" rIns="0" bIns="0" rtlCol="0" anchor="ctr"/>
          <a:lstStyle/>
          <a:p>
            <a:pPr marL="0" indent="0" algn="ctr">
              <a:buNone/>
            </a:pPr>
            <a:r>
              <a:rPr lang="en-US" sz="2000" b="1" dirty="0">
                <a:solidFill>
                  <a:srgbClr val="FF6A13"/>
                </a:solidFill>
                <a:latin typeface="Cambria" pitchFamily="34" charset="0"/>
                <a:ea typeface="Cambria" pitchFamily="34" charset="-122"/>
                <a:cs typeface="Cambria" pitchFamily="34" charset="-120"/>
              </a:rPr>
              <a:t>2</a:t>
            </a:r>
            <a:endParaRPr lang="en-US" sz="2000" dirty="0"/>
          </a:p>
        </p:txBody>
      </p:sp>
      <p:sp>
        <p:nvSpPr>
          <p:cNvPr id="90" name="Text 86"/>
          <p:cNvSpPr/>
          <p:nvPr/>
        </p:nvSpPr>
        <p:spPr>
          <a:xfrm>
            <a:off x="10117836" y="31866840"/>
            <a:ext cx="7630668" cy="914400"/>
          </a:xfrm>
          <a:prstGeom prst="rect">
            <a:avLst/>
          </a:prstGeom>
          <a:noFill/>
          <a:ln/>
        </p:spPr>
        <p:txBody>
          <a:bodyPr wrap="square" lIns="0" tIns="0" rIns="0" bIns="0" rtlCol="0" anchor="t"/>
          <a:lstStyle/>
          <a:p>
            <a:pPr marL="0" indent="0" algn="l">
              <a:lnSpc>
                <a:spcPct val="108000"/>
              </a:lnSpc>
              <a:buNone/>
            </a:pPr>
            <a:r>
              <a:rPr lang="en-US" sz="3200" b="1" dirty="0">
                <a:solidFill>
                  <a:srgbClr val="23262B"/>
                </a:solidFill>
                <a:latin typeface="Cambria" pitchFamily="34" charset="0"/>
                <a:ea typeface="Cambria" pitchFamily="34" charset="-122"/>
                <a:cs typeface="Cambria" pitchFamily="34" charset="-120"/>
              </a:rPr>
              <a:t>Generic Segmentation Wasn't Enough</a:t>
            </a:r>
            <a:endParaRPr lang="en-US" sz="3200" dirty="0"/>
          </a:p>
        </p:txBody>
      </p:sp>
      <p:sp>
        <p:nvSpPr>
          <p:cNvPr id="91" name="Text 87"/>
          <p:cNvSpPr/>
          <p:nvPr/>
        </p:nvSpPr>
        <p:spPr>
          <a:xfrm>
            <a:off x="10117836" y="32918400"/>
            <a:ext cx="7630668" cy="2423160"/>
          </a:xfrm>
          <a:prstGeom prst="rect">
            <a:avLst/>
          </a:prstGeom>
          <a:noFill/>
          <a:ln/>
        </p:spPr>
        <p:txBody>
          <a:bodyPr wrap="square" lIns="0" tIns="0" rIns="0" bIns="0" rtlCol="0" anchor="t"/>
          <a:lstStyle/>
          <a:p>
            <a:pPr marL="0" indent="0" algn="l">
              <a:lnSpc>
                <a:spcPct val="124000"/>
              </a:lnSpc>
              <a:buNone/>
            </a:pPr>
            <a:r>
              <a:rPr lang="en-US" sz="2400" dirty="0">
                <a:solidFill>
                  <a:srgbClr val="23262B"/>
                </a:solidFill>
                <a:latin typeface="Calibri" pitchFamily="34" charset="0"/>
                <a:ea typeface="Calibri" pitchFamily="34" charset="-122"/>
                <a:cs typeface="Calibri" pitchFamily="34" charset="-120"/>
              </a:rPr>
              <a:t>Apple's built-in VNGenerateForegroundInstanceMaskRequest segments any foreground object — it cannot tell a KUKA arm apart from other lab equipment, and offered no class labels or confidence scores.</a:t>
            </a:r>
            <a:endParaRPr lang="en-US" sz="2400" dirty="0"/>
          </a:p>
        </p:txBody>
      </p:sp>
      <p:sp>
        <p:nvSpPr>
          <p:cNvPr id="92" name="Shape 88"/>
          <p:cNvSpPr/>
          <p:nvPr/>
        </p:nvSpPr>
        <p:spPr>
          <a:xfrm>
            <a:off x="10117836" y="35433000"/>
            <a:ext cx="7630668" cy="0"/>
          </a:xfrm>
          <a:prstGeom prst="line">
            <a:avLst/>
          </a:prstGeom>
          <a:noFill/>
          <a:ln w="12700">
            <a:solidFill>
              <a:srgbClr val="E1E0DC"/>
            </a:solidFill>
            <a:prstDash val="solid"/>
          </a:ln>
        </p:spPr>
        <p:txBody>
          <a:bodyPr/>
          <a:lstStyle/>
          <a:p>
            <a:endParaRPr lang="en-US"/>
          </a:p>
        </p:txBody>
      </p:sp>
      <p:sp>
        <p:nvSpPr>
          <p:cNvPr id="93" name="Text 89"/>
          <p:cNvSpPr/>
          <p:nvPr/>
        </p:nvSpPr>
        <p:spPr>
          <a:xfrm>
            <a:off x="10117836" y="35615880"/>
            <a:ext cx="7630668" cy="2240280"/>
          </a:xfrm>
          <a:prstGeom prst="rect">
            <a:avLst/>
          </a:prstGeom>
          <a:noFill/>
          <a:ln/>
        </p:spPr>
        <p:txBody>
          <a:bodyPr wrap="square" lIns="0" tIns="0" rIns="0" bIns="0" rtlCol="0" anchor="t"/>
          <a:lstStyle/>
          <a:p>
            <a:pPr marL="0" indent="0" algn="l">
              <a:lnSpc>
                <a:spcPct val="122000"/>
              </a:lnSpc>
              <a:buNone/>
            </a:pPr>
            <a:r>
              <a:rPr lang="en-US" sz="2400" b="1" dirty="0">
                <a:solidFill>
                  <a:srgbClr val="FF6A13"/>
                </a:solidFill>
                <a:latin typeface="Calibri" pitchFamily="34" charset="0"/>
                <a:ea typeface="Calibri" pitchFamily="34" charset="-122"/>
                <a:cs typeface="Calibri" pitchFamily="34" charset="-120"/>
              </a:rPr>
              <a:t>Fix:  </a:t>
            </a:r>
            <a:r>
              <a:rPr lang="en-US" sz="2400" dirty="0">
                <a:solidFill>
                  <a:srgbClr val="23262B"/>
                </a:solidFill>
                <a:latin typeface="Calibri" pitchFamily="34" charset="0"/>
                <a:ea typeface="Calibri" pitchFamily="34" charset="-122"/>
                <a:cs typeface="Calibri" pitchFamily="34" charset="-120"/>
              </a:rPr>
              <a:t>Solution: trained a custom Roboflow instance-segmentation model on labeled KUKA images, called via the Roboflow Serverless API every 1.5s, filtering results to the KUKA robot class at ≥ 50% confidence.</a:t>
            </a:r>
            <a:endParaRPr lang="en-US" sz="2400" dirty="0"/>
          </a:p>
        </p:txBody>
      </p:sp>
      <p:sp>
        <p:nvSpPr>
          <p:cNvPr id="94" name="Shape 90"/>
          <p:cNvSpPr/>
          <p:nvPr/>
        </p:nvSpPr>
        <p:spPr>
          <a:xfrm>
            <a:off x="18516600" y="30815280"/>
            <a:ext cx="8252460" cy="7223760"/>
          </a:xfrm>
          <a:prstGeom prst="roundRect">
            <a:avLst>
              <a:gd name="adj" fmla="val 1139"/>
            </a:avLst>
          </a:prstGeom>
          <a:solidFill>
            <a:srgbClr val="FFFFFF"/>
          </a:solidFill>
          <a:ln w="12700">
            <a:solidFill>
              <a:srgbClr val="E1E0DC"/>
            </a:solidFill>
            <a:prstDash val="solid"/>
          </a:ln>
        </p:spPr>
        <p:txBody>
          <a:bodyPr/>
          <a:lstStyle/>
          <a:p>
            <a:endParaRPr lang="en-US"/>
          </a:p>
        </p:txBody>
      </p:sp>
      <p:sp>
        <p:nvSpPr>
          <p:cNvPr id="95" name="Shape 91"/>
          <p:cNvSpPr/>
          <p:nvPr/>
        </p:nvSpPr>
        <p:spPr>
          <a:xfrm>
            <a:off x="18827496" y="31126176"/>
            <a:ext cx="585216" cy="585216"/>
          </a:xfrm>
          <a:prstGeom prst="roundRect">
            <a:avLst>
              <a:gd name="adj" fmla="val 9375"/>
            </a:avLst>
          </a:prstGeom>
          <a:solidFill>
            <a:srgbClr val="23262B"/>
          </a:solidFill>
          <a:ln/>
        </p:spPr>
        <p:txBody>
          <a:bodyPr/>
          <a:lstStyle/>
          <a:p>
            <a:endParaRPr lang="en-US"/>
          </a:p>
        </p:txBody>
      </p:sp>
      <p:sp>
        <p:nvSpPr>
          <p:cNvPr id="96" name="Text 92"/>
          <p:cNvSpPr/>
          <p:nvPr/>
        </p:nvSpPr>
        <p:spPr>
          <a:xfrm>
            <a:off x="18827496" y="31126176"/>
            <a:ext cx="585216" cy="585216"/>
          </a:xfrm>
          <a:prstGeom prst="rect">
            <a:avLst/>
          </a:prstGeom>
          <a:noFill/>
          <a:ln/>
        </p:spPr>
        <p:txBody>
          <a:bodyPr wrap="square" lIns="0" tIns="0" rIns="0" bIns="0" rtlCol="0" anchor="ctr"/>
          <a:lstStyle/>
          <a:p>
            <a:pPr marL="0" indent="0" algn="ctr">
              <a:buNone/>
            </a:pPr>
            <a:r>
              <a:rPr lang="en-US" sz="2000" b="1" dirty="0">
                <a:solidFill>
                  <a:srgbClr val="FF6A13"/>
                </a:solidFill>
                <a:latin typeface="Cambria" pitchFamily="34" charset="0"/>
                <a:ea typeface="Cambria" pitchFamily="34" charset="-122"/>
                <a:cs typeface="Cambria" pitchFamily="34" charset="-120"/>
              </a:rPr>
              <a:t>3</a:t>
            </a:r>
            <a:endParaRPr lang="en-US" sz="2000" dirty="0"/>
          </a:p>
        </p:txBody>
      </p:sp>
      <p:sp>
        <p:nvSpPr>
          <p:cNvPr id="97" name="Text 93"/>
          <p:cNvSpPr/>
          <p:nvPr/>
        </p:nvSpPr>
        <p:spPr>
          <a:xfrm>
            <a:off x="18827496" y="31866840"/>
            <a:ext cx="7630668" cy="914400"/>
          </a:xfrm>
          <a:prstGeom prst="rect">
            <a:avLst/>
          </a:prstGeom>
          <a:noFill/>
          <a:ln/>
        </p:spPr>
        <p:txBody>
          <a:bodyPr wrap="square" lIns="0" tIns="0" rIns="0" bIns="0" rtlCol="0" anchor="t"/>
          <a:lstStyle/>
          <a:p>
            <a:pPr marL="0" indent="0" algn="l">
              <a:lnSpc>
                <a:spcPct val="108000"/>
              </a:lnSpc>
              <a:buNone/>
            </a:pPr>
            <a:r>
              <a:rPr lang="en-US" sz="3200" b="1" dirty="0">
                <a:solidFill>
                  <a:srgbClr val="23262B"/>
                </a:solidFill>
                <a:latin typeface="Cambria" pitchFamily="34" charset="0"/>
                <a:ea typeface="Cambria" pitchFamily="34" charset="-122"/>
                <a:cs typeface="Cambria" pitchFamily="34" charset="-120"/>
              </a:rPr>
              <a:t>One Codebase, Two Interaction Models</a:t>
            </a:r>
            <a:endParaRPr lang="en-US" sz="3200" dirty="0"/>
          </a:p>
        </p:txBody>
      </p:sp>
      <p:sp>
        <p:nvSpPr>
          <p:cNvPr id="98" name="Text 94"/>
          <p:cNvSpPr/>
          <p:nvPr/>
        </p:nvSpPr>
        <p:spPr>
          <a:xfrm>
            <a:off x="18827496" y="32918400"/>
            <a:ext cx="7630668" cy="2423160"/>
          </a:xfrm>
          <a:prstGeom prst="rect">
            <a:avLst/>
          </a:prstGeom>
          <a:noFill/>
          <a:ln/>
        </p:spPr>
        <p:txBody>
          <a:bodyPr wrap="square" lIns="0" tIns="0" rIns="0" bIns="0" rtlCol="0" anchor="t"/>
          <a:lstStyle/>
          <a:p>
            <a:pPr marL="0" indent="0" algn="l">
              <a:lnSpc>
                <a:spcPct val="124000"/>
              </a:lnSpc>
              <a:buNone/>
            </a:pPr>
            <a:r>
              <a:rPr lang="en-US" sz="2400" dirty="0">
                <a:solidFill>
                  <a:srgbClr val="23262B"/>
                </a:solidFill>
                <a:latin typeface="Calibri" pitchFamily="34" charset="0"/>
                <a:ea typeface="Calibri" pitchFamily="34" charset="-122"/>
                <a:cs typeface="Calibri" pitchFamily="34" charset="-120"/>
              </a:rPr>
              <a:t>visionOS uses gaze + pinch with mesh-entity collision; iPad has no gaze input and must raycast from a 2D tap into the 3D world. Early attempts duplicated app logic per platform.</a:t>
            </a:r>
            <a:endParaRPr lang="en-US" sz="2400" dirty="0"/>
          </a:p>
        </p:txBody>
      </p:sp>
      <p:sp>
        <p:nvSpPr>
          <p:cNvPr id="99" name="Shape 95"/>
          <p:cNvSpPr/>
          <p:nvPr/>
        </p:nvSpPr>
        <p:spPr>
          <a:xfrm>
            <a:off x="18827496" y="35433000"/>
            <a:ext cx="7630668" cy="0"/>
          </a:xfrm>
          <a:prstGeom prst="line">
            <a:avLst/>
          </a:prstGeom>
          <a:noFill/>
          <a:ln w="12700">
            <a:solidFill>
              <a:srgbClr val="E1E0DC"/>
            </a:solidFill>
            <a:prstDash val="solid"/>
          </a:ln>
        </p:spPr>
        <p:txBody>
          <a:bodyPr/>
          <a:lstStyle/>
          <a:p>
            <a:endParaRPr lang="en-US"/>
          </a:p>
        </p:txBody>
      </p:sp>
      <p:sp>
        <p:nvSpPr>
          <p:cNvPr id="100" name="Text 96"/>
          <p:cNvSpPr/>
          <p:nvPr/>
        </p:nvSpPr>
        <p:spPr>
          <a:xfrm>
            <a:off x="18827496" y="35615880"/>
            <a:ext cx="7630668" cy="2240280"/>
          </a:xfrm>
          <a:prstGeom prst="rect">
            <a:avLst/>
          </a:prstGeom>
          <a:noFill/>
          <a:ln/>
        </p:spPr>
        <p:txBody>
          <a:bodyPr wrap="square" lIns="0" tIns="0" rIns="0" bIns="0" rtlCol="0" anchor="t"/>
          <a:lstStyle/>
          <a:p>
            <a:pPr marL="0" indent="0" algn="l">
              <a:lnSpc>
                <a:spcPct val="122000"/>
              </a:lnSpc>
              <a:buNone/>
            </a:pPr>
            <a:r>
              <a:rPr lang="en-US" sz="2400" b="1" dirty="0">
                <a:solidFill>
                  <a:srgbClr val="FF6A13"/>
                </a:solidFill>
                <a:latin typeface="Calibri" pitchFamily="34" charset="0"/>
                <a:ea typeface="Calibri" pitchFamily="34" charset="-122"/>
                <a:cs typeface="Calibri" pitchFamily="34" charset="-120"/>
              </a:rPr>
              <a:t>Fix:  </a:t>
            </a:r>
            <a:r>
              <a:rPr lang="en-US" sz="2400" dirty="0">
                <a:solidFill>
                  <a:srgbClr val="23262B"/>
                </a:solidFill>
                <a:latin typeface="Calibri" pitchFamily="34" charset="0"/>
                <a:ea typeface="Calibri" pitchFamily="34" charset="-122"/>
                <a:cs typeface="Calibri" pitchFamily="34" charset="-120"/>
              </a:rPr>
              <a:t>Solution: kept ARKit session setup and gesture handling platform-specific, but shared all RealityKit entity, material, and InfluxDB telemetry code unchanged across both targets.</a:t>
            </a:r>
            <a:endParaRPr lang="en-US" sz="2400" dirty="0"/>
          </a:p>
        </p:txBody>
      </p:sp>
      <p:sp>
        <p:nvSpPr>
          <p:cNvPr id="101" name="Shape 97"/>
          <p:cNvSpPr/>
          <p:nvPr/>
        </p:nvSpPr>
        <p:spPr>
          <a:xfrm>
            <a:off x="27226260" y="30815280"/>
            <a:ext cx="8252460" cy="7223760"/>
          </a:xfrm>
          <a:prstGeom prst="roundRect">
            <a:avLst>
              <a:gd name="adj" fmla="val 1139"/>
            </a:avLst>
          </a:prstGeom>
          <a:solidFill>
            <a:srgbClr val="FFFFFF"/>
          </a:solidFill>
          <a:ln w="12700">
            <a:solidFill>
              <a:srgbClr val="E1E0DC"/>
            </a:solidFill>
            <a:prstDash val="solid"/>
          </a:ln>
        </p:spPr>
        <p:txBody>
          <a:bodyPr/>
          <a:lstStyle/>
          <a:p>
            <a:endParaRPr lang="en-US"/>
          </a:p>
        </p:txBody>
      </p:sp>
      <p:sp>
        <p:nvSpPr>
          <p:cNvPr id="102" name="Shape 98"/>
          <p:cNvSpPr/>
          <p:nvPr/>
        </p:nvSpPr>
        <p:spPr>
          <a:xfrm>
            <a:off x="27537156" y="31126176"/>
            <a:ext cx="585216" cy="585216"/>
          </a:xfrm>
          <a:prstGeom prst="roundRect">
            <a:avLst>
              <a:gd name="adj" fmla="val 9375"/>
            </a:avLst>
          </a:prstGeom>
          <a:solidFill>
            <a:srgbClr val="23262B"/>
          </a:solidFill>
          <a:ln/>
        </p:spPr>
        <p:txBody>
          <a:bodyPr/>
          <a:lstStyle/>
          <a:p>
            <a:endParaRPr lang="en-US"/>
          </a:p>
        </p:txBody>
      </p:sp>
      <p:sp>
        <p:nvSpPr>
          <p:cNvPr id="103" name="Text 99"/>
          <p:cNvSpPr/>
          <p:nvPr/>
        </p:nvSpPr>
        <p:spPr>
          <a:xfrm>
            <a:off x="27537156" y="31126176"/>
            <a:ext cx="585216" cy="585216"/>
          </a:xfrm>
          <a:prstGeom prst="rect">
            <a:avLst/>
          </a:prstGeom>
          <a:noFill/>
          <a:ln/>
        </p:spPr>
        <p:txBody>
          <a:bodyPr wrap="square" lIns="0" tIns="0" rIns="0" bIns="0" rtlCol="0" anchor="ctr"/>
          <a:lstStyle/>
          <a:p>
            <a:pPr marL="0" indent="0" algn="ctr">
              <a:buNone/>
            </a:pPr>
            <a:r>
              <a:rPr lang="en-US" sz="2000" b="1" dirty="0">
                <a:solidFill>
                  <a:srgbClr val="FF6A13"/>
                </a:solidFill>
                <a:latin typeface="Cambria" pitchFamily="34" charset="0"/>
                <a:ea typeface="Cambria" pitchFamily="34" charset="-122"/>
                <a:cs typeface="Cambria" pitchFamily="34" charset="-120"/>
              </a:rPr>
              <a:t>4</a:t>
            </a:r>
            <a:endParaRPr lang="en-US" sz="2000" dirty="0"/>
          </a:p>
        </p:txBody>
      </p:sp>
      <p:sp>
        <p:nvSpPr>
          <p:cNvPr id="104" name="Text 100"/>
          <p:cNvSpPr/>
          <p:nvPr/>
        </p:nvSpPr>
        <p:spPr>
          <a:xfrm>
            <a:off x="27537156" y="31866840"/>
            <a:ext cx="7630668" cy="914400"/>
          </a:xfrm>
          <a:prstGeom prst="rect">
            <a:avLst/>
          </a:prstGeom>
          <a:noFill/>
          <a:ln/>
        </p:spPr>
        <p:txBody>
          <a:bodyPr wrap="square" lIns="0" tIns="0" rIns="0" bIns="0" rtlCol="0" anchor="t"/>
          <a:lstStyle/>
          <a:p>
            <a:pPr marL="0" indent="0" algn="l">
              <a:lnSpc>
                <a:spcPct val="108000"/>
              </a:lnSpc>
              <a:buNone/>
            </a:pPr>
            <a:r>
              <a:rPr lang="en-US" sz="3200" b="1" dirty="0">
                <a:solidFill>
                  <a:srgbClr val="23262B"/>
                </a:solidFill>
                <a:latin typeface="Cambria" pitchFamily="34" charset="0"/>
                <a:ea typeface="Cambria" pitchFamily="34" charset="-122"/>
                <a:cs typeface="Cambria" pitchFamily="34" charset="-120"/>
              </a:rPr>
              <a:t>Flickering &amp; Camera Freezes</a:t>
            </a:r>
            <a:endParaRPr lang="en-US" sz="3200" dirty="0"/>
          </a:p>
        </p:txBody>
      </p:sp>
      <p:sp>
        <p:nvSpPr>
          <p:cNvPr id="105" name="Text 101"/>
          <p:cNvSpPr/>
          <p:nvPr/>
        </p:nvSpPr>
        <p:spPr>
          <a:xfrm>
            <a:off x="27537156" y="32918400"/>
            <a:ext cx="7630668" cy="2423160"/>
          </a:xfrm>
          <a:prstGeom prst="rect">
            <a:avLst/>
          </a:prstGeom>
          <a:noFill/>
          <a:ln/>
        </p:spPr>
        <p:txBody>
          <a:bodyPr wrap="square" lIns="0" tIns="0" rIns="0" bIns="0" rtlCol="0" anchor="t"/>
          <a:lstStyle/>
          <a:p>
            <a:pPr marL="0" indent="0" algn="l">
              <a:lnSpc>
                <a:spcPct val="124000"/>
              </a:lnSpc>
              <a:buNone/>
            </a:pPr>
            <a:r>
              <a:rPr lang="en-US" sz="2400" dirty="0">
                <a:solidFill>
                  <a:srgbClr val="23262B"/>
                </a:solidFill>
                <a:latin typeface="Calibri" pitchFamily="34" charset="0"/>
                <a:ea typeface="Calibri" pitchFamily="34" charset="-122"/>
                <a:cs typeface="Calibri" pitchFamily="34" charset="-120"/>
              </a:rPr>
              <a:t>Early iOS prototype bounding boxes flickered because every detection shared the ID “Object,” and later builds froze because Vision/Core ML work competed with the camera session on the same thread.</a:t>
            </a:r>
            <a:endParaRPr lang="en-US" sz="2400" dirty="0"/>
          </a:p>
        </p:txBody>
      </p:sp>
      <p:sp>
        <p:nvSpPr>
          <p:cNvPr id="106" name="Shape 102"/>
          <p:cNvSpPr/>
          <p:nvPr/>
        </p:nvSpPr>
        <p:spPr>
          <a:xfrm>
            <a:off x="27537156" y="35433000"/>
            <a:ext cx="7630668" cy="0"/>
          </a:xfrm>
          <a:prstGeom prst="line">
            <a:avLst/>
          </a:prstGeom>
          <a:noFill/>
          <a:ln w="12700">
            <a:solidFill>
              <a:srgbClr val="E1E0DC"/>
            </a:solidFill>
            <a:prstDash val="solid"/>
          </a:ln>
        </p:spPr>
        <p:txBody>
          <a:bodyPr/>
          <a:lstStyle/>
          <a:p>
            <a:endParaRPr lang="en-US"/>
          </a:p>
        </p:txBody>
      </p:sp>
      <p:sp>
        <p:nvSpPr>
          <p:cNvPr id="107" name="Text 103"/>
          <p:cNvSpPr/>
          <p:nvPr/>
        </p:nvSpPr>
        <p:spPr>
          <a:xfrm>
            <a:off x="27537156" y="35615880"/>
            <a:ext cx="7630668" cy="2240280"/>
          </a:xfrm>
          <a:prstGeom prst="rect">
            <a:avLst/>
          </a:prstGeom>
          <a:noFill/>
          <a:ln/>
        </p:spPr>
        <p:txBody>
          <a:bodyPr wrap="square" lIns="0" tIns="0" rIns="0" bIns="0" rtlCol="0" anchor="t"/>
          <a:lstStyle/>
          <a:p>
            <a:pPr marL="0" indent="0" algn="l">
              <a:lnSpc>
                <a:spcPct val="122000"/>
              </a:lnSpc>
              <a:buNone/>
            </a:pPr>
            <a:r>
              <a:rPr lang="en-US" sz="2400" b="1" dirty="0">
                <a:solidFill>
                  <a:srgbClr val="FF6A13"/>
                </a:solidFill>
                <a:latin typeface="Calibri" pitchFamily="34" charset="0"/>
                <a:ea typeface="Calibri" pitchFamily="34" charset="-122"/>
                <a:cs typeface="Calibri" pitchFamily="34" charset="-120"/>
              </a:rPr>
              <a:t>Fix:  </a:t>
            </a:r>
            <a:r>
              <a:rPr lang="en-US" sz="2400" dirty="0">
                <a:solidFill>
                  <a:srgbClr val="23262B"/>
                </a:solidFill>
                <a:latin typeface="Calibri" pitchFamily="34" charset="0"/>
                <a:ea typeface="Calibri" pitchFamily="34" charset="-122"/>
                <a:cs typeface="Calibri" pitchFamily="34" charset="-120"/>
              </a:rPr>
              <a:t>Solution: gave each detection a stable UUID (Identifiable), throttled inference to every 3–6 frames, capped zoom, and dropped resolution to 720p to keep the capture pipeline responsive.</a:t>
            </a:r>
            <a:endParaRPr lang="en-US" sz="2400" dirty="0"/>
          </a:p>
        </p:txBody>
      </p:sp>
      <p:sp>
        <p:nvSpPr>
          <p:cNvPr id="108" name="Shape 104"/>
          <p:cNvSpPr/>
          <p:nvPr/>
        </p:nvSpPr>
        <p:spPr>
          <a:xfrm>
            <a:off x="1097280" y="38404800"/>
            <a:ext cx="34381440" cy="5189220"/>
          </a:xfrm>
          <a:prstGeom prst="roundRect">
            <a:avLst>
              <a:gd name="adj" fmla="val 1586"/>
            </a:avLst>
          </a:prstGeom>
          <a:solidFill>
            <a:srgbClr val="FFFFFF"/>
          </a:solidFill>
          <a:ln w="12700">
            <a:solidFill>
              <a:srgbClr val="E1E0DC"/>
            </a:solidFill>
            <a:prstDash val="solid"/>
          </a:ln>
        </p:spPr>
        <p:txBody>
          <a:bodyPr/>
          <a:lstStyle/>
          <a:p>
            <a:endParaRPr lang="en-US"/>
          </a:p>
        </p:txBody>
      </p:sp>
      <p:sp>
        <p:nvSpPr>
          <p:cNvPr id="109" name="Shape 105"/>
          <p:cNvSpPr/>
          <p:nvPr/>
        </p:nvSpPr>
        <p:spPr>
          <a:xfrm>
            <a:off x="1426464" y="38688264"/>
            <a:ext cx="7022592" cy="3982212"/>
          </a:xfrm>
          <a:prstGeom prst="roundRect">
            <a:avLst>
              <a:gd name="adj" fmla="val 918"/>
            </a:avLst>
          </a:prstGeom>
          <a:solidFill>
            <a:srgbClr val="23262B"/>
          </a:solidFill>
          <a:ln/>
        </p:spPr>
        <p:txBody>
          <a:bodyPr/>
          <a:lstStyle/>
          <a:p>
            <a:endParaRPr lang="en-US"/>
          </a:p>
        </p:txBody>
      </p:sp>
      <p:pic>
        <p:nvPicPr>
          <p:cNvPr id="110" name="Image 1" descr="/home/claude/poster/extracted/p14_0.png"/>
          <p:cNvPicPr>
            <a:picLocks noChangeAspect="1"/>
          </p:cNvPicPr>
          <p:nvPr/>
        </p:nvPicPr>
        <p:blipFill>
          <a:blip r:embed="rId4"/>
          <a:stretch>
            <a:fillRect/>
          </a:stretch>
        </p:blipFill>
        <p:spPr>
          <a:xfrm>
            <a:off x="1371600" y="38686090"/>
            <a:ext cx="7390037" cy="4156896"/>
          </a:xfrm>
          <a:prstGeom prst="rect">
            <a:avLst/>
          </a:prstGeom>
        </p:spPr>
      </p:pic>
      <p:sp>
        <p:nvSpPr>
          <p:cNvPr id="111" name="Text 106"/>
          <p:cNvSpPr/>
          <p:nvPr/>
        </p:nvSpPr>
        <p:spPr>
          <a:xfrm>
            <a:off x="1371600" y="43063668"/>
            <a:ext cx="6949440" cy="411480"/>
          </a:xfrm>
          <a:prstGeom prst="rect">
            <a:avLst/>
          </a:prstGeom>
          <a:noFill/>
          <a:ln/>
        </p:spPr>
        <p:txBody>
          <a:bodyPr wrap="square" lIns="0" tIns="0" rIns="0" bIns="0" rtlCol="0" anchor="ctr"/>
          <a:lstStyle/>
          <a:p>
            <a:pPr marL="0" indent="0" algn="ctr">
              <a:buNone/>
            </a:pPr>
            <a:r>
              <a:rPr lang="en-US" sz="2000" i="1" dirty="0">
                <a:solidFill>
                  <a:srgbClr val="6B6F76"/>
                </a:solidFill>
                <a:latin typeface="Calibri" pitchFamily="34" charset="0"/>
                <a:ea typeface="Calibri" pitchFamily="34" charset="-122"/>
                <a:cs typeface="Calibri" pitchFamily="34" charset="-120"/>
              </a:rPr>
              <a:t>Figure: visionOS Simulator — Enter/Exit AR flow verified before physical Vision Pro access</a:t>
            </a:r>
            <a:endParaRPr lang="en-US" sz="2000" dirty="0"/>
          </a:p>
        </p:txBody>
      </p:sp>
      <p:sp>
        <p:nvSpPr>
          <p:cNvPr id="112" name="Text 107"/>
          <p:cNvSpPr/>
          <p:nvPr/>
        </p:nvSpPr>
        <p:spPr>
          <a:xfrm>
            <a:off x="8915400" y="38724840"/>
            <a:ext cx="26243280" cy="4320540"/>
          </a:xfrm>
          <a:prstGeom prst="rect">
            <a:avLst/>
          </a:prstGeom>
          <a:noFill/>
          <a:ln/>
        </p:spPr>
        <p:txBody>
          <a:bodyPr wrap="square" lIns="0" tIns="0" rIns="0" bIns="0" rtlCol="0" anchor="t"/>
          <a:lstStyle/>
          <a:p>
            <a:pPr marL="0" indent="0" algn="l">
              <a:lnSpc>
                <a:spcPct val="132000"/>
              </a:lnSpc>
              <a:buNone/>
            </a:pPr>
            <a:r>
              <a:rPr lang="en-US" sz="3600" i="1" dirty="0">
                <a:solidFill>
                  <a:srgbClr val="6B6F76"/>
                </a:solidFill>
                <a:latin typeface="Calibri" pitchFamily="34" charset="0"/>
                <a:ea typeface="Calibri" pitchFamily="34" charset="-122"/>
                <a:cs typeface="Calibri" pitchFamily="34" charset="-120"/>
              </a:rPr>
              <a:t>This project built working knowledge of ARKit/RealityKit AR pipelines, cross-platform Swift architecture, custom computer-vision model training and deployment via Roboflow, and time-series telemetry integration with InfluxDB — while learning to recognize platform limitations early and design around them rather than against them. The visionOS Simulator (left) cannot stream a live camera or run scene reconstruction, but it was used throughout development to verify SwiftUI layout, the Enter/Exit AR flow, and InfluxDB polling logic without needing hardware in hand. It also confirmed that console warnings such as “Authorization requests cannot be performed on Simulator” are expected simulator behavior, not bugs.</a:t>
            </a:r>
            <a:endParaRPr lang="en-US" sz="3600" dirty="0"/>
          </a:p>
        </p:txBody>
      </p:sp>
      <p:sp>
        <p:nvSpPr>
          <p:cNvPr id="113" name="Shape 108"/>
          <p:cNvSpPr/>
          <p:nvPr/>
        </p:nvSpPr>
        <p:spPr>
          <a:xfrm>
            <a:off x="1097280" y="44188380"/>
            <a:ext cx="731520" cy="731520"/>
          </a:xfrm>
          <a:prstGeom prst="ellipse">
            <a:avLst/>
          </a:prstGeom>
          <a:solidFill>
            <a:srgbClr val="FF6A13"/>
          </a:solidFill>
          <a:ln/>
        </p:spPr>
        <p:txBody>
          <a:bodyPr/>
          <a:lstStyle/>
          <a:p>
            <a:endParaRPr lang="en-US"/>
          </a:p>
        </p:txBody>
      </p:sp>
      <p:sp>
        <p:nvSpPr>
          <p:cNvPr id="114" name="Text 109"/>
          <p:cNvSpPr/>
          <p:nvPr/>
        </p:nvSpPr>
        <p:spPr>
          <a:xfrm>
            <a:off x="1097280" y="44188380"/>
            <a:ext cx="731520" cy="731520"/>
          </a:xfrm>
          <a:prstGeom prst="rect">
            <a:avLst/>
          </a:prstGeom>
          <a:noFill/>
          <a:ln/>
        </p:spPr>
        <p:txBody>
          <a:bodyPr wrap="square" lIns="0" tIns="0" rIns="0" bIns="0" rtlCol="0" anchor="ctr"/>
          <a:lstStyle/>
          <a:p>
            <a:pPr marL="0" indent="0" algn="ctr">
              <a:buNone/>
            </a:pPr>
            <a:r>
              <a:rPr lang="en-US" sz="3000" b="1" dirty="0">
                <a:solidFill>
                  <a:srgbClr val="FFFFFF"/>
                </a:solidFill>
                <a:latin typeface="Cambria" pitchFamily="34" charset="0"/>
                <a:ea typeface="Cambria" pitchFamily="34" charset="-122"/>
                <a:cs typeface="Cambria" pitchFamily="34" charset="-120"/>
              </a:rPr>
              <a:t>5</a:t>
            </a:r>
            <a:endParaRPr lang="en-US" sz="3000" dirty="0"/>
          </a:p>
        </p:txBody>
      </p:sp>
      <p:sp>
        <p:nvSpPr>
          <p:cNvPr id="115" name="Text 110"/>
          <p:cNvSpPr/>
          <p:nvPr/>
        </p:nvSpPr>
        <p:spPr>
          <a:xfrm>
            <a:off x="2057400" y="44124372"/>
            <a:ext cx="33421320" cy="859536"/>
          </a:xfrm>
          <a:prstGeom prst="rect">
            <a:avLst/>
          </a:prstGeom>
          <a:noFill/>
          <a:ln/>
        </p:spPr>
        <p:txBody>
          <a:bodyPr wrap="square" lIns="0" tIns="0" rIns="0" bIns="0" rtlCol="0" anchor="ctr"/>
          <a:lstStyle/>
          <a:p>
            <a:pPr marL="0" indent="0" algn="l">
              <a:buNone/>
            </a:pPr>
            <a:r>
              <a:rPr lang="en-US" sz="3600" b="1" dirty="0">
                <a:solidFill>
                  <a:srgbClr val="23262B"/>
                </a:solidFill>
                <a:latin typeface="Cambria" pitchFamily="34" charset="0"/>
                <a:ea typeface="Cambria" pitchFamily="34" charset="-122"/>
                <a:cs typeface="Cambria" pitchFamily="34" charset="-120"/>
              </a:rPr>
              <a:t>NEXT STEPS</a:t>
            </a:r>
            <a:endParaRPr lang="en-US" sz="3600" dirty="0"/>
          </a:p>
        </p:txBody>
      </p:sp>
      <p:sp>
        <p:nvSpPr>
          <p:cNvPr id="116" name="Shape 111"/>
          <p:cNvSpPr/>
          <p:nvPr/>
        </p:nvSpPr>
        <p:spPr>
          <a:xfrm>
            <a:off x="1097280" y="45148500"/>
            <a:ext cx="34381440" cy="3566160"/>
          </a:xfrm>
          <a:prstGeom prst="roundRect">
            <a:avLst>
              <a:gd name="adj" fmla="val 2308"/>
            </a:avLst>
          </a:prstGeom>
          <a:solidFill>
            <a:srgbClr val="FFFFFF"/>
          </a:solidFill>
          <a:ln w="12700">
            <a:solidFill>
              <a:srgbClr val="E1E0DC"/>
            </a:solidFill>
            <a:prstDash val="solid"/>
          </a:ln>
        </p:spPr>
        <p:txBody>
          <a:bodyPr/>
          <a:lstStyle/>
          <a:p>
            <a:endParaRPr lang="en-US"/>
          </a:p>
        </p:txBody>
      </p:sp>
      <p:sp>
        <p:nvSpPr>
          <p:cNvPr id="117" name="Text 112"/>
          <p:cNvSpPr/>
          <p:nvPr/>
        </p:nvSpPr>
        <p:spPr>
          <a:xfrm>
            <a:off x="1508760" y="45514260"/>
            <a:ext cx="16504920" cy="3017520"/>
          </a:xfrm>
          <a:prstGeom prst="rect">
            <a:avLst/>
          </a:prstGeom>
          <a:noFill/>
          <a:ln/>
        </p:spPr>
        <p:txBody>
          <a:bodyPr wrap="square" lIns="0" tIns="0" rIns="0" bIns="0" rtlCol="0" anchor="t"/>
          <a:lstStyle/>
          <a:p>
            <a:pPr marL="254000" indent="-254000" algn="l">
              <a:lnSpc>
                <a:spcPct val="122000"/>
              </a:lnSpc>
              <a:spcAft>
                <a:spcPts val="1400"/>
              </a:spcAft>
              <a:buSzPct val="100000"/>
              <a:buChar char="▪"/>
            </a:pPr>
            <a:r>
              <a:rPr lang="en-US" sz="2400" dirty="0">
                <a:solidFill>
                  <a:srgbClr val="23262B"/>
                </a:solidFill>
                <a:latin typeface="Calibri" pitchFamily="34" charset="0"/>
                <a:ea typeface="Calibri" pitchFamily="34" charset="-122"/>
                <a:cs typeface="Calibri" pitchFamily="34" charset="-120"/>
              </a:rPr>
              <a:t>Wire detected robot identity (kuka_1 / kuka_2) into the InfluxDB query filter for correct multi-robot telemetry routing.</a:t>
            </a:r>
            <a:endParaRPr lang="en-US" sz="2400" dirty="0"/>
          </a:p>
          <a:p>
            <a:pPr marL="254000" indent="-254000" algn="l">
              <a:lnSpc>
                <a:spcPct val="122000"/>
              </a:lnSpc>
              <a:spcAft>
                <a:spcPts val="1400"/>
              </a:spcAft>
              <a:buSzPct val="100000"/>
              <a:buChar char="▪"/>
            </a:pPr>
            <a:r>
              <a:rPr lang="en-US" sz="2400" dirty="0">
                <a:solidFill>
                  <a:srgbClr val="23262B"/>
                </a:solidFill>
                <a:latin typeface="Calibri" pitchFamily="34" charset="0"/>
                <a:ea typeface="Calibri" pitchFamily="34" charset="-122"/>
                <a:cs typeface="Calibri" pitchFamily="34" charset="-120"/>
              </a:rPr>
              <a:t>Test the full mesh-selection, segmentation-overlay, and telemetry pipeline on physical Apple Vision Pro hardware once available.</a:t>
            </a:r>
            <a:endParaRPr lang="en-US" sz="2400" dirty="0"/>
          </a:p>
          <a:p>
            <a:pPr marL="254000" indent="-254000" algn="l">
              <a:lnSpc>
                <a:spcPct val="122000"/>
              </a:lnSpc>
              <a:spcAft>
                <a:spcPts val="1400"/>
              </a:spcAft>
              <a:buSzPct val="100000"/>
              <a:buChar char="▪"/>
            </a:pPr>
            <a:r>
              <a:rPr lang="en-US" sz="2400" dirty="0">
                <a:solidFill>
                  <a:srgbClr val="23262B"/>
                </a:solidFill>
                <a:latin typeface="Calibri" pitchFamily="34" charset="0"/>
                <a:ea typeface="Calibri" pitchFamily="34" charset="-122"/>
                <a:cs typeface="Calibri" pitchFamily="34" charset="-120"/>
              </a:rPr>
              <a:t>Draw the AR overlay directly from Roboflow's segmentation polygon coordinates instead of a placeholder highlight.</a:t>
            </a:r>
            <a:endParaRPr lang="en-US" sz="2400" dirty="0"/>
          </a:p>
          <a:p>
            <a:pPr marL="254000" indent="-254000" algn="l">
              <a:lnSpc>
                <a:spcPct val="122000"/>
              </a:lnSpc>
              <a:spcAft>
                <a:spcPts val="1400"/>
              </a:spcAft>
              <a:buSzPct val="100000"/>
              <a:buChar char="▪"/>
            </a:pPr>
            <a:r>
              <a:rPr lang="en-US" sz="2400" dirty="0">
                <a:solidFill>
                  <a:srgbClr val="23262B"/>
                </a:solidFill>
                <a:latin typeface="Calibri" pitchFamily="34" charset="0"/>
                <a:ea typeface="Calibri" pitchFamily="34" charset="-122"/>
                <a:cs typeface="Calibri" pitchFamily="34" charset="-120"/>
              </a:rPr>
              <a:t>Cache the last good detection so the AR overlay persists smoothly between 1.5-second inference cycles.</a:t>
            </a:r>
            <a:endParaRPr lang="en-US" sz="2400" dirty="0"/>
          </a:p>
        </p:txBody>
      </p:sp>
      <p:sp>
        <p:nvSpPr>
          <p:cNvPr id="118" name="Text 113"/>
          <p:cNvSpPr/>
          <p:nvPr/>
        </p:nvSpPr>
        <p:spPr>
          <a:xfrm>
            <a:off x="18562320" y="45514260"/>
            <a:ext cx="16504920" cy="3017520"/>
          </a:xfrm>
          <a:prstGeom prst="rect">
            <a:avLst/>
          </a:prstGeom>
          <a:noFill/>
          <a:ln/>
        </p:spPr>
        <p:txBody>
          <a:bodyPr wrap="square" lIns="0" tIns="0" rIns="0" bIns="0" rtlCol="0" anchor="t"/>
          <a:lstStyle/>
          <a:p>
            <a:pPr marL="254000" indent="-254000" algn="l">
              <a:lnSpc>
                <a:spcPct val="122000"/>
              </a:lnSpc>
              <a:spcAft>
                <a:spcPts val="1400"/>
              </a:spcAft>
              <a:buSzPct val="100000"/>
              <a:buChar char="▪"/>
            </a:pPr>
            <a:r>
              <a:rPr lang="en-US" sz="2400" dirty="0">
                <a:solidFill>
                  <a:srgbClr val="23262B"/>
                </a:solidFill>
                <a:latin typeface="Calibri" pitchFamily="34" charset="0"/>
                <a:ea typeface="Calibri" pitchFamily="34" charset="-122"/>
                <a:cs typeface="Calibri" pitchFamily="34" charset="-120"/>
              </a:rPr>
              <a:t>Continue labeling KUKA images in Roboflow to improve detection accuracy, recall, and performance across distances and lighting.</a:t>
            </a:r>
            <a:endParaRPr lang="en-US" sz="2400" dirty="0"/>
          </a:p>
          <a:p>
            <a:pPr marL="254000" indent="-254000" algn="l">
              <a:lnSpc>
                <a:spcPct val="122000"/>
              </a:lnSpc>
              <a:spcAft>
                <a:spcPts val="1400"/>
              </a:spcAft>
              <a:buSzPct val="100000"/>
              <a:buChar char="▪"/>
            </a:pPr>
            <a:r>
              <a:rPr lang="en-US" sz="2400" dirty="0">
                <a:solidFill>
                  <a:srgbClr val="23262B"/>
                </a:solidFill>
                <a:latin typeface="Calibri" pitchFamily="34" charset="0"/>
                <a:ea typeface="Calibri" pitchFamily="34" charset="-122"/>
                <a:cs typeface="Calibri" pitchFamily="34" charset="-120"/>
              </a:rPr>
              <a:t>Monitor upcoming visionOS releases and WWDC sessions for a supported live camera-frame API to replace the static-image workaround.</a:t>
            </a:r>
            <a:endParaRPr lang="en-US" sz="2400" dirty="0"/>
          </a:p>
          <a:p>
            <a:pPr marL="254000" indent="-254000" algn="l">
              <a:lnSpc>
                <a:spcPct val="122000"/>
              </a:lnSpc>
              <a:spcAft>
                <a:spcPts val="1400"/>
              </a:spcAft>
              <a:buSzPct val="100000"/>
              <a:buChar char="▪"/>
            </a:pPr>
            <a:r>
              <a:rPr lang="en-US" sz="2400" dirty="0">
                <a:solidFill>
                  <a:srgbClr val="23262B"/>
                </a:solidFill>
                <a:latin typeface="Calibri" pitchFamily="34" charset="0"/>
                <a:ea typeface="Calibri" pitchFamily="34" charset="-122"/>
                <a:cs typeface="Calibri" pitchFamily="34" charset="-120"/>
              </a:rPr>
              <a:t>Extract shared RealityKit material/component logic into a common Swift package used by both the visionOS and iPadOS targets.</a:t>
            </a:r>
            <a:endParaRPr lang="en-US" sz="2400" dirty="0"/>
          </a:p>
          <a:p>
            <a:pPr marL="254000" indent="-254000" algn="l">
              <a:lnSpc>
                <a:spcPct val="122000"/>
              </a:lnSpc>
              <a:spcAft>
                <a:spcPts val="1400"/>
              </a:spcAft>
              <a:buSzPct val="100000"/>
              <a:buChar char="▪"/>
            </a:pPr>
            <a:r>
              <a:rPr lang="en-US" sz="2400" dirty="0">
                <a:solidFill>
                  <a:srgbClr val="23262B"/>
                </a:solidFill>
                <a:latin typeface="Calibri" pitchFamily="34" charset="0"/>
                <a:ea typeface="Calibri" pitchFamily="34" charset="-122"/>
                <a:cs typeface="Calibri" pitchFamily="34" charset="-120"/>
              </a:rPr>
              <a:t>Add floating text annotation, proximity-based auto-highlighting, and spatial audio feedback on robot selection.</a:t>
            </a:r>
            <a:endParaRPr lang="en-US" sz="2400" dirty="0"/>
          </a:p>
        </p:txBody>
      </p:sp>
      <p:sp>
        <p:nvSpPr>
          <p:cNvPr id="119" name="Shape 114"/>
          <p:cNvSpPr/>
          <p:nvPr/>
        </p:nvSpPr>
        <p:spPr>
          <a:xfrm>
            <a:off x="1097280" y="49171860"/>
            <a:ext cx="34381440" cy="0"/>
          </a:xfrm>
          <a:prstGeom prst="line">
            <a:avLst/>
          </a:prstGeom>
          <a:noFill/>
          <a:ln w="12700">
            <a:solidFill>
              <a:srgbClr val="D5D4D0"/>
            </a:solidFill>
            <a:prstDash val="solid"/>
          </a:ln>
        </p:spPr>
        <p:txBody>
          <a:bodyPr/>
          <a:lstStyle/>
          <a:p>
            <a:endParaRPr lang="en-US"/>
          </a:p>
        </p:txBody>
      </p:sp>
      <p:sp>
        <p:nvSpPr>
          <p:cNvPr id="120" name="Text 115"/>
          <p:cNvSpPr/>
          <p:nvPr/>
        </p:nvSpPr>
        <p:spPr>
          <a:xfrm>
            <a:off x="1097280" y="49309020"/>
            <a:ext cx="24067008" cy="411480"/>
          </a:xfrm>
          <a:prstGeom prst="rect">
            <a:avLst/>
          </a:prstGeom>
          <a:noFill/>
          <a:ln/>
        </p:spPr>
        <p:txBody>
          <a:bodyPr wrap="square" lIns="0" tIns="0" rIns="0" bIns="0" rtlCol="0" anchor="ctr"/>
          <a:lstStyle/>
          <a:p>
            <a:pPr marL="0" indent="0">
              <a:buNone/>
            </a:pPr>
            <a:r>
              <a:rPr lang="en-US" sz="1450" dirty="0">
                <a:solidFill>
                  <a:srgbClr val="6B6F76"/>
                </a:solidFill>
                <a:latin typeface="Calibri" pitchFamily="34" charset="0"/>
                <a:ea typeface="Calibri" pitchFamily="34" charset="-122"/>
                <a:cs typeface="Calibri" pitchFamily="34" charset="-120"/>
              </a:rPr>
              <a:t>Simplifying Data Acquisition in Production — Student Engineering Research Program (SERP), Purdue University</a:t>
            </a:r>
            <a:endParaRPr lang="en-US" sz="1450" dirty="0"/>
          </a:p>
        </p:txBody>
      </p:sp>
      <p:sp>
        <p:nvSpPr>
          <p:cNvPr id="121" name="Text 116"/>
          <p:cNvSpPr/>
          <p:nvPr/>
        </p:nvSpPr>
        <p:spPr>
          <a:xfrm>
            <a:off x="25164288" y="49309020"/>
            <a:ext cx="10314432" cy="411480"/>
          </a:xfrm>
          <a:prstGeom prst="rect">
            <a:avLst/>
          </a:prstGeom>
          <a:noFill/>
          <a:ln/>
        </p:spPr>
        <p:txBody>
          <a:bodyPr wrap="square" lIns="0" tIns="0" rIns="0" bIns="0" rtlCol="0" anchor="ctr"/>
          <a:lstStyle/>
          <a:p>
            <a:pPr marL="0" indent="0" algn="r">
              <a:buNone/>
            </a:pPr>
            <a:r>
              <a:rPr lang="en-US" sz="1450" dirty="0">
                <a:solidFill>
                  <a:srgbClr val="6B6F76"/>
                </a:solidFill>
                <a:latin typeface="Calibri" pitchFamily="34" charset="0"/>
                <a:ea typeface="Calibri" pitchFamily="34" charset="-122"/>
                <a:cs typeface="Calibri" pitchFamily="34" charset="-120"/>
              </a:rPr>
              <a:t>Frameworks: SwiftUI · RealityKit · ARKit · Roboflow · InfluxDB</a:t>
            </a:r>
            <a:endParaRPr lang="en-US" sz="14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TotalTime>
  <Words>1499</Words>
  <Application>Microsoft Macintosh PowerPoint</Application>
  <PresentationFormat>Custom</PresentationFormat>
  <Paragraphs>128</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Cambria</vt:lpstr>
      <vt:lpstr>Courier New</vt:lpstr>
      <vt:lpstr>Office Theme</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Yuvraj Singh</cp:lastModifiedBy>
  <cp:revision>2</cp:revision>
  <dcterms:created xsi:type="dcterms:W3CDTF">2026-07-15T11:57:37Z</dcterms:created>
  <dcterms:modified xsi:type="dcterms:W3CDTF">2026-07-15T12:11:43Z</dcterms:modified>
</cp:coreProperties>
</file>